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3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34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28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22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3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embeddedFontLst>
    <p:embeddedFont>
      <p:font typeface="Nanum Gothic" panose="020B0600000101010101" charset="-127"/>
      <p:regular r:id="rId38"/>
      <p:bold r:id="rId39"/>
    </p:embeddedFont>
    <p:embeddedFont>
      <p:font typeface="맑은 고딕" panose="020B0503020000020004" pitchFamily="50" charset="-127"/>
      <p:regular r:id="rId40"/>
      <p:bold r:id="rId41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j9dTJuL/EZ9KjoBzGFATbiLKAg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77E2CA-B09C-4610-A33D-F8B3E0BB8325}">
  <a:tblStyle styleId="{2177E2CA-B09C-4610-A33D-F8B3E0BB8325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BCEFBB2B-A74B-4335-B0D3-1E68E0BCE4DF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2A9326B-E8BE-4E98-93EC-DD638C1E45BA}" styleName="Table_2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7B776523-F98E-4AEF-9723-2D9EAAC62676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537829CC-BBF5-4BF6-ACA7-00D1E539B3DB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7" Type="http://schemas.openxmlformats.org/officeDocument/2006/relationships/theme" Target="theme/theme1.xml"/><Relationship Id="rId50" Type="http://schemas.openxmlformats.org/officeDocument/2006/relationships/customXml" Target="../customXml/item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customXml" Target="../customXml/item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customXml" Target="../customXml/item3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rtvnews.com/news/articleView.html?idxno=616534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blog.naver.com/mltmkr/222140770834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rtvnews.com/news/articleView.html?idxno=616534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blog.naver.com/mltmkr/222140770834" TargetMode="Externa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b5d807d25a_29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5" name="Google Shape;165;g1b5d807d25a_2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af5dae56_4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Google Shape;310;g279af5dae56_4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1" name="Google Shape;311;g279af5dae56_4_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10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79af5dae56_4_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Google Shape;321;g279af5dae56_4_4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2" name="Google Shape;322;g279af5dae56_4_4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11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79af5dae56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g279af5dae56_0_3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3" name="Google Shape;333;g279af5dae56_0_3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12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79af5dae56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Google Shape;350;g279af5dae56_0_4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1" name="Google Shape;351;g279af5dae56_0_4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13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b5d807d25a_29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2" name="Google Shape;372;g1b5d807d25a_29_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3" name="Google Shape;373;g1b5d807d25a_29_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14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79af5dae56_7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g279af5dae56_7_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sz="1400"/>
              <a:t>경제적 : </a:t>
            </a:r>
            <a:r>
              <a:rPr lang="ko-KR" sz="1400" u="sng">
                <a:solidFill>
                  <a:schemeClr val="hlink"/>
                </a:solidFill>
                <a:hlinkClick r:id="rId3"/>
              </a:rPr>
              <a:t>http://www.cartvnews.com/news/articleView.html?idxno=616534</a:t>
            </a:r>
            <a:r>
              <a:rPr lang="ko-KR" sz="1400"/>
              <a:t> (발생빈도, 피해액)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sz="1400"/>
              <a:t>           </a:t>
            </a:r>
            <a:r>
              <a:rPr lang="ko-KR" sz="1400" u="sng">
                <a:solidFill>
                  <a:schemeClr val="hlink"/>
                </a:solidFill>
                <a:hlinkClick r:id="rId4"/>
              </a:rPr>
              <a:t>https://blog.naver.com/mltmkr/222140770834</a:t>
            </a:r>
            <a:r>
              <a:rPr lang="ko-KR" sz="1400"/>
              <a:t> (훈련기간)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400" b="1"/>
              <a:t>동등점 = 현재 잘 하고 있으니까 바꾸지 않고 이어나갈 것</a:t>
            </a:r>
            <a:endParaRPr sz="14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4" name="Google Shape;384;g279af5dae56_7_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15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79af5dae56_7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g279af5dae56_7_1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sz="1400"/>
              <a:t>경제적 : </a:t>
            </a:r>
            <a:r>
              <a:rPr lang="ko-KR" sz="1400" u="sng">
                <a:solidFill>
                  <a:schemeClr val="hlink"/>
                </a:solidFill>
                <a:hlinkClick r:id="rId3"/>
              </a:rPr>
              <a:t>http://www.cartvnews.com/news/articleView.html?idxno=616534</a:t>
            </a:r>
            <a:r>
              <a:rPr lang="ko-KR" sz="1400"/>
              <a:t> (발생빈도, 피해액)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sz="1400"/>
              <a:t>           </a:t>
            </a:r>
            <a:r>
              <a:rPr lang="ko-KR" sz="1400" u="sng">
                <a:solidFill>
                  <a:schemeClr val="hlink"/>
                </a:solidFill>
                <a:hlinkClick r:id="rId4"/>
              </a:rPr>
              <a:t>https://blog.naver.com/mltmkr/222140770834</a:t>
            </a:r>
            <a:r>
              <a:rPr lang="ko-KR" sz="1400"/>
              <a:t> (훈련기간)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400" b="1"/>
              <a:t>동등점 = 현재 잘 하고 있으니까 바꾸지 않고 이어나갈 것</a:t>
            </a:r>
            <a:endParaRPr sz="14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4" name="Google Shape;394;g279af5dae56_7_1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16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79af5dae56_2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3" name="Google Shape;403;g279af5dae56_2_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4" name="Google Shape;404;g279af5dae56_2_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17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79af5dae56_2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4" name="Google Shape;414;g279af5dae56_2_2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5" name="Google Shape;415;g279af5dae56_2_2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18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79af5dae56_2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" name="Google Shape;425;g279af5dae56_2_2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6" name="Google Shape;426;g279af5dae56_2_2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19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b5d807d25a_29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9" name="Google Shape;219;g1b5d807d25a_29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79af5dae56_2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g279af5dae56_2_2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7" name="Google Shape;437;g279af5dae56_2_2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20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79af5dae56_2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7" name="Google Shape;447;g279af5dae56_2_2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8" name="Google Shape;448;g279af5dae56_2_2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21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79af5dae56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8" name="Google Shape;458;g279af5dae56_2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9" name="Google Shape;459;g279af5dae56_2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22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79af5dae56_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8" name="Google Shape;478;g279af5dae56_2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9" name="Google Shape;479;g279af5dae56_2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23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79af5dae56_2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8" name="Google Shape;488;g279af5dae56_2_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9" name="Google Shape;489;g279af5dae56_2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24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79af5dae56_2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8" name="Google Shape;498;g279af5dae56_2_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endParaRPr i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9" name="Google Shape;499;g279af5dae56_2_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25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" name="Google Shape;512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3" name="Google Shape;513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</a:rPr>
              <a:t>26</a:t>
            </a:fld>
            <a:endParaRPr sz="1200" b="0" i="0" u="none" strike="noStrike" cap="none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1" name="Google Shape;521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2" name="Google Shape;522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27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2" name="Google Shape;532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3" name="Google Shape;533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28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b5d807d25a_29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3" name="Google Shape;543;g1b5d807d25a_29_3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4" name="Google Shape;544;g1b5d807d25a_29_3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29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b5d807d25a_29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g1b5d807d25a_29_3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9" name="Google Shape;229;g1b5d807d25a_29_3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</a:rPr>
              <a:t>3</a:t>
            </a:fld>
            <a:endParaRPr sz="1200" b="0" i="0" u="none" strike="noStrike" cap="none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279af5dae56_3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3" name="Google Shape;553;g279af5dae56_3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4" name="Google Shape;554;g279af5dae56_3_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30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79af5dae56_3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279af5dae56_3_1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64" name="Google Shape;564;g279af5dae56_3_1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31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3" name="Google Shape;573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74" name="Google Shape;574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</a:rPr>
              <a:t>32</a:t>
            </a:fld>
            <a:endParaRPr sz="1200" b="0" i="0" u="none" strike="noStrike" cap="none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2" name="Google Shape;582;p28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83" name="Google Shape;583;p28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33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b5d807d25a_29_3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2" name="Google Shape;592;g1b5d807d25a_29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79af5dae56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g279af5dae56_4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g279af5dae56_4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4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b5d807d25a_29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9" name="Google Shape;249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5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p3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9" name="Google Shape;259;p3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6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79af5dae5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9" name="Google Shape;269;g279af5dae56_0_1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0" name="Google Shape;270;g279af5dae56_0_1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7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79af5dae56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g279af5dae56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400" b="1">
                <a:latin typeface="Arial"/>
                <a:ea typeface="Arial"/>
                <a:cs typeface="Arial"/>
                <a:sym typeface="Arial"/>
              </a:rPr>
              <a:t>[ 2. 관제 대시보드 ]  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-KR" sz="1400">
                <a:latin typeface="Arial"/>
                <a:ea typeface="Arial"/>
                <a:cs typeface="Arial"/>
                <a:sym typeface="Arial"/>
              </a:rPr>
              <a:t>공항 내/외 조류 관제시스템과 자동 알림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-KR" sz="1400">
                <a:latin typeface="Arial"/>
                <a:ea typeface="Arial"/>
                <a:cs typeface="Arial"/>
                <a:sym typeface="Arial"/>
              </a:rPr>
              <a:t>통제대 신속한 의사결정을 위한 UI와 알림서비스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-KR" sz="1400">
                <a:latin typeface="Arial"/>
                <a:ea typeface="Arial"/>
                <a:cs typeface="Arial"/>
                <a:sym typeface="Arial"/>
              </a:rPr>
              <a:t>영종도 서식 조류의 행동패턴과 서식지 정보를 제공하여 잠재적 위험성이 높은 조류를 선별 및 집중 관리 기능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-"/>
            </a:pPr>
            <a:r>
              <a:rPr lang="ko-KR" sz="1400">
                <a:latin typeface="Arial"/>
                <a:ea typeface="Arial"/>
                <a:cs typeface="Arial"/>
                <a:sym typeface="Arial"/>
              </a:rPr>
              <a:t>자체 알고리즘 기반 영종도 지역 고위험군 조류 선정과 지속적 관리 기능</a:t>
            </a:r>
            <a:endParaRPr/>
          </a:p>
        </p:txBody>
      </p:sp>
      <p:sp>
        <p:nvSpPr>
          <p:cNvPr id="286" name="Google Shape;286;g279af5dae56_0_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Malgun Gothic"/>
                <a:ea typeface="Malgun Gothic"/>
                <a:cs typeface="Malgun Gothic"/>
                <a:sym typeface="Malgun Gothic"/>
              </a:rPr>
              <a:t>8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2" name="Google Shape;302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</a:rPr>
              <a:t>9</a:t>
            </a:fld>
            <a:endParaRPr sz="1200" b="0" i="0" u="none" strike="noStrike" cap="none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1b9ff91776a_3_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g1b9ff91776a_3_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g1b9ff91776a_3_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b9ff91776a_3_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g1b9ff91776a_3_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b9ff91776a_3_4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g1b9ff91776a_3_4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g1b9ff91776a_3_4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g1b9ff91776a_3_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g1b9ff91776a_3_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g1b9ff91776a_3_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a52fff9953_12_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g1a52fff9953_12_6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g1a52fff9953_12_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g1a52fff9953_12_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g1a52fff9953_12_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a52fff9953_12_6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g1a52fff9953_12_6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g1a52fff9953_12_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g1a52fff9953_12_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g1a52fff9953_12_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79af5dae56_3_10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g279af5dae56_3_10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5" name="Google Shape;95;g279af5dae56_3_10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g279af5dae56_3_10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g279af5dae56_3_10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g279af5dae56_3_10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" y="0"/>
            <a:ext cx="12170365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279af5dae56_3_10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279af5dae56_3_10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g279af5dae56_3_10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g279af5dae56_3_10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279af5dae56_3_10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hapter &amp; Sub Unit">
  <p:cSld name="1_Chapter &amp; Sub Uni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9af5dae56_3_1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g279af5dae56_3_1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g279af5dae56_3_1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279af5dae56_3_1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g279af5dae56_3_1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79af5dae56_3_1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g279af5dae56_3_1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g279af5dae56_3_12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g279af5dae56_3_1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g279af5dae56_3_1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279af5dae56_3_1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9af5dae56_3_12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279af5dae56_3_12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g279af5dae56_3_12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g279af5dae56_3_12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g279af5dae56_3_12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g279af5dae56_3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279af5dae56_3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279af5dae56_3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79af5dae56_3_1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279af5dae56_3_1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g279af5dae56_3_1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279af5dae56_3_1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g1b9ff91776a_3_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" y="0"/>
            <a:ext cx="1217036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g1b9ff91776a_3_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1b9ff91776a_3_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g1b9ff91776a_3_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1b9ff91776a_3_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1b9ff91776a_3_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79af5dae56_3_1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g279af5dae56_3_1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279af5dae56_3_1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9af5dae56_3_14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279af5dae56_3_14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0" name="Google Shape;140;g279af5dae56_3_14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1" name="Google Shape;141;g279af5dae56_3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279af5dae56_3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279af5dae56_3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9af5dae56_3_15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g279af5dae56_3_15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7" name="Google Shape;147;g279af5dae56_3_15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8" name="Google Shape;148;g279af5dae56_3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279af5dae56_3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g279af5dae56_3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79af5dae56_3_1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279af5dae56_3_161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g279af5dae56_3_16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g279af5dae56_3_16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g279af5dae56_3_1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79af5dae56_3_167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g279af5dae56_3_167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g279af5dae56_3_16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279af5dae56_3_1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g279af5dae56_3_1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hapter &amp; Sub Unit">
  <p:cSld name="1_Chapter &amp; Sub Uni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a52fff9953_12_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g1a52fff9953_12_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g1a52fff9953_12_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g1a52fff9953_12_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g1a52fff9953_12_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1b9ff91776a_3_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g1b9ff91776a_3_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g1b9ff91776a_3_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g1b9ff91776a_3_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g1b9ff91776a_3_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g1b9ff91776a_3_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1b9ff91776a_3_2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g1b9ff91776a_3_2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g1b9ff91776a_3_2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g1b9ff91776a_3_2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g1b9ff91776a_3_2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g1b9ff91776a_3_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g1b9ff91776a_3_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g1b9ff91776a_3_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1b9ff91776a_3_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g1b9ff91776a_3_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1b9ff91776a_3_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g1b9ff91776a_3_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b9ff91776a_3_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1b9ff91776a_3_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g1b9ff91776a_3_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b9ff91776a_3_4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g1b9ff91776a_3_4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3" name="Google Shape;63;g1b9ff91776a_3_4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" name="Google Shape;64;g1b9ff91776a_3_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1b9ff91776a_3_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g1b9ff91776a_3_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b9ff91776a_3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1b9ff91776a_3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g1b9ff91776a_3_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g1b9ff91776a_3_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g1b9ff91776a_3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79af5dae56_3_9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g279af5dae56_3_9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9" name="Google Shape;89;g279af5dae56_3_9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0" name="Google Shape;90;g279af5dae56_3_9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1" name="Google Shape;91;g279af5dae56_3_9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ecies.nibr.go.kr/bird/home/geo/index.d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b5d807d25a_29_0"/>
          <p:cNvSpPr/>
          <p:nvPr/>
        </p:nvSpPr>
        <p:spPr>
          <a:xfrm>
            <a:off x="0" y="0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6477000" h="2619375" extrusionOk="0">
                <a:moveTo>
                  <a:pt x="6476746" y="0"/>
                </a:moveTo>
                <a:lnTo>
                  <a:pt x="0" y="0"/>
                </a:lnTo>
                <a:lnTo>
                  <a:pt x="0" y="2619336"/>
                </a:lnTo>
                <a:lnTo>
                  <a:pt x="6476746" y="2619336"/>
                </a:lnTo>
                <a:lnTo>
                  <a:pt x="6476746" y="0"/>
                </a:lnTo>
                <a:close/>
              </a:path>
            </a:pathLst>
          </a:custGeom>
          <a:solidFill>
            <a:srgbClr val="EBF8F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8" name="Google Shape;168;g1b5d807d25a_29_0"/>
          <p:cNvSpPr/>
          <p:nvPr/>
        </p:nvSpPr>
        <p:spPr>
          <a:xfrm>
            <a:off x="1881776" y="2127613"/>
            <a:ext cx="5436581" cy="2122098"/>
          </a:xfrm>
          <a:prstGeom prst="round1Rect">
            <a:avLst>
              <a:gd name="adj" fmla="val 16667"/>
            </a:avLst>
          </a:prstGeom>
          <a:solidFill>
            <a:srgbClr val="A5DD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9" name="Google Shape;169;g1b5d807d25a_29_0"/>
          <p:cNvSpPr/>
          <p:nvPr/>
        </p:nvSpPr>
        <p:spPr>
          <a:xfrm>
            <a:off x="7321549" y="448575"/>
            <a:ext cx="4331987" cy="6409426"/>
          </a:xfrm>
          <a:custGeom>
            <a:avLst/>
            <a:gdLst/>
            <a:ahLst/>
            <a:cxnLst/>
            <a:rect l="l" t="t" r="r" b="b"/>
            <a:pathLst>
              <a:path w="1724025" h="2550795" extrusionOk="0">
                <a:moveTo>
                  <a:pt x="1227201" y="0"/>
                </a:moveTo>
                <a:lnTo>
                  <a:pt x="942771" y="174409"/>
                </a:lnTo>
                <a:lnTo>
                  <a:pt x="1252994" y="353885"/>
                </a:lnTo>
                <a:lnTo>
                  <a:pt x="0" y="1082040"/>
                </a:lnTo>
                <a:lnTo>
                  <a:pt x="1723580" y="2071014"/>
                </a:lnTo>
                <a:lnTo>
                  <a:pt x="1723580" y="2550702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0" name="Google Shape;170;g1b5d807d25a_29_0"/>
          <p:cNvSpPr/>
          <p:nvPr/>
        </p:nvSpPr>
        <p:spPr>
          <a:xfrm>
            <a:off x="4217942" y="-8626"/>
            <a:ext cx="2265229" cy="646183"/>
          </a:xfrm>
          <a:custGeom>
            <a:avLst/>
            <a:gdLst/>
            <a:ahLst/>
            <a:cxnLst/>
            <a:rect l="l" t="t" r="r" b="b"/>
            <a:pathLst>
              <a:path w="1202054" h="342900" extrusionOk="0">
                <a:moveTo>
                  <a:pt x="1201602" y="0"/>
                </a:moveTo>
                <a:lnTo>
                  <a:pt x="1195605" y="47457"/>
                </a:lnTo>
                <a:lnTo>
                  <a:pt x="1164673" y="116822"/>
                </a:lnTo>
                <a:lnTo>
                  <a:pt x="1139802" y="150076"/>
                </a:lnTo>
                <a:lnTo>
                  <a:pt x="1108658" y="181977"/>
                </a:lnTo>
                <a:lnTo>
                  <a:pt x="1071240" y="212224"/>
                </a:lnTo>
                <a:lnTo>
                  <a:pt x="1027545" y="240518"/>
                </a:lnTo>
                <a:lnTo>
                  <a:pt x="987210" y="261938"/>
                </a:lnTo>
                <a:lnTo>
                  <a:pt x="944457" y="280838"/>
                </a:lnTo>
                <a:lnTo>
                  <a:pt x="899587" y="297219"/>
                </a:lnTo>
                <a:lnTo>
                  <a:pt x="852900" y="311079"/>
                </a:lnTo>
                <a:lnTo>
                  <a:pt x="804698" y="322420"/>
                </a:lnTo>
                <a:lnTo>
                  <a:pt x="755280" y="331241"/>
                </a:lnTo>
                <a:lnTo>
                  <a:pt x="704946" y="337542"/>
                </a:lnTo>
                <a:lnTo>
                  <a:pt x="653997" y="341322"/>
                </a:lnTo>
                <a:lnTo>
                  <a:pt x="602734" y="342583"/>
                </a:lnTo>
                <a:lnTo>
                  <a:pt x="551456" y="341323"/>
                </a:lnTo>
                <a:lnTo>
                  <a:pt x="500464" y="337544"/>
                </a:lnTo>
                <a:lnTo>
                  <a:pt x="450059" y="331244"/>
                </a:lnTo>
                <a:lnTo>
                  <a:pt x="400540" y="322424"/>
                </a:lnTo>
                <a:lnTo>
                  <a:pt x="352208" y="311083"/>
                </a:lnTo>
                <a:lnTo>
                  <a:pt x="305364" y="297222"/>
                </a:lnTo>
                <a:lnTo>
                  <a:pt x="260308" y="280841"/>
                </a:lnTo>
                <a:lnTo>
                  <a:pt x="217340" y="261940"/>
                </a:lnTo>
                <a:lnTo>
                  <a:pt x="176760" y="240518"/>
                </a:lnTo>
                <a:lnTo>
                  <a:pt x="132747" y="212224"/>
                </a:lnTo>
                <a:lnTo>
                  <a:pt x="94988" y="181977"/>
                </a:lnTo>
                <a:lnTo>
                  <a:pt x="63485" y="150076"/>
                </a:lnTo>
                <a:lnTo>
                  <a:pt x="38240" y="116822"/>
                </a:lnTo>
                <a:lnTo>
                  <a:pt x="19254" y="82515"/>
                </a:lnTo>
                <a:lnTo>
                  <a:pt x="66" y="11948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1" name="Google Shape;171;g1b5d807d25a_29_0"/>
          <p:cNvSpPr/>
          <p:nvPr/>
        </p:nvSpPr>
        <p:spPr>
          <a:xfrm>
            <a:off x="4400667" y="-8626"/>
            <a:ext cx="1899057" cy="539682"/>
          </a:xfrm>
          <a:custGeom>
            <a:avLst/>
            <a:gdLst/>
            <a:ahLst/>
            <a:cxnLst/>
            <a:rect l="l" t="t" r="r" b="b"/>
            <a:pathLst>
              <a:path w="1007745" h="286384" extrusionOk="0">
                <a:moveTo>
                  <a:pt x="1007667" y="0"/>
                </a:moveTo>
                <a:lnTo>
                  <a:pt x="1000927" y="45699"/>
                </a:lnTo>
                <a:lnTo>
                  <a:pt x="966314" y="112209"/>
                </a:lnTo>
                <a:lnTo>
                  <a:pt x="938501" y="143624"/>
                </a:lnTo>
                <a:lnTo>
                  <a:pt x="903680" y="173294"/>
                </a:lnTo>
                <a:lnTo>
                  <a:pt x="861849" y="200834"/>
                </a:lnTo>
                <a:lnTo>
                  <a:pt x="820989" y="222146"/>
                </a:lnTo>
                <a:lnTo>
                  <a:pt x="777281" y="240414"/>
                </a:lnTo>
                <a:lnTo>
                  <a:pt x="731161" y="255638"/>
                </a:lnTo>
                <a:lnTo>
                  <a:pt x="683064" y="267817"/>
                </a:lnTo>
                <a:lnTo>
                  <a:pt x="633426" y="276952"/>
                </a:lnTo>
                <a:lnTo>
                  <a:pt x="582683" y="283043"/>
                </a:lnTo>
                <a:lnTo>
                  <a:pt x="531268" y="286089"/>
                </a:lnTo>
                <a:lnTo>
                  <a:pt x="479619" y="286090"/>
                </a:lnTo>
                <a:lnTo>
                  <a:pt x="428170" y="283046"/>
                </a:lnTo>
                <a:lnTo>
                  <a:pt x="377357" y="276958"/>
                </a:lnTo>
                <a:lnTo>
                  <a:pt x="327616" y="267826"/>
                </a:lnTo>
                <a:lnTo>
                  <a:pt x="279381" y="255648"/>
                </a:lnTo>
                <a:lnTo>
                  <a:pt x="233088" y="240426"/>
                </a:lnTo>
                <a:lnTo>
                  <a:pt x="189173" y="222158"/>
                </a:lnTo>
                <a:lnTo>
                  <a:pt x="148071" y="200846"/>
                </a:lnTo>
                <a:lnTo>
                  <a:pt x="105931" y="173304"/>
                </a:lnTo>
                <a:lnTo>
                  <a:pt x="70777" y="143631"/>
                </a:lnTo>
                <a:lnTo>
                  <a:pt x="42611" y="112215"/>
                </a:lnTo>
                <a:lnTo>
                  <a:pt x="21436" y="79443"/>
                </a:lnTo>
                <a:lnTo>
                  <a:pt x="63" y="11380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2" name="Google Shape;172;g1b5d807d25a_29_0"/>
          <p:cNvSpPr/>
          <p:nvPr/>
        </p:nvSpPr>
        <p:spPr>
          <a:xfrm>
            <a:off x="283984" y="198017"/>
            <a:ext cx="125647" cy="72995"/>
          </a:xfrm>
          <a:custGeom>
            <a:avLst/>
            <a:gdLst/>
            <a:ahLst/>
            <a:cxnLst/>
            <a:rect l="l" t="t" r="r" b="b"/>
            <a:pathLst>
              <a:path w="66675" h="38734" extrusionOk="0">
                <a:moveTo>
                  <a:pt x="56402" y="5610"/>
                </a:moveTo>
                <a:lnTo>
                  <a:pt x="63707" y="11948"/>
                </a:lnTo>
                <a:lnTo>
                  <a:pt x="66170" y="19161"/>
                </a:lnTo>
                <a:lnTo>
                  <a:pt x="63787" y="26373"/>
                </a:lnTo>
                <a:lnTo>
                  <a:pt x="56554" y="32712"/>
                </a:lnTo>
                <a:lnTo>
                  <a:pt x="45633" y="36926"/>
                </a:lnTo>
                <a:lnTo>
                  <a:pt x="33189" y="38331"/>
                </a:lnTo>
                <a:lnTo>
                  <a:pt x="20732" y="36926"/>
                </a:lnTo>
                <a:lnTo>
                  <a:pt x="9767" y="32712"/>
                </a:lnTo>
                <a:lnTo>
                  <a:pt x="2462" y="26373"/>
                </a:lnTo>
                <a:lnTo>
                  <a:pt x="0" y="19161"/>
                </a:lnTo>
                <a:lnTo>
                  <a:pt x="2383" y="11948"/>
                </a:lnTo>
                <a:lnTo>
                  <a:pt x="9615" y="5610"/>
                </a:lnTo>
                <a:lnTo>
                  <a:pt x="20535" y="1402"/>
                </a:lnTo>
                <a:lnTo>
                  <a:pt x="32975" y="0"/>
                </a:lnTo>
                <a:lnTo>
                  <a:pt x="45432" y="1402"/>
                </a:lnTo>
                <a:lnTo>
                  <a:pt x="56402" y="5610"/>
                </a:lnTo>
                <a:close/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3" name="Google Shape;173;g1b5d807d25a_29_0"/>
          <p:cNvSpPr/>
          <p:nvPr/>
        </p:nvSpPr>
        <p:spPr>
          <a:xfrm>
            <a:off x="826825" y="1318065"/>
            <a:ext cx="125647" cy="72995"/>
          </a:xfrm>
          <a:custGeom>
            <a:avLst/>
            <a:gdLst/>
            <a:ahLst/>
            <a:cxnLst/>
            <a:rect l="l" t="t" r="r" b="b"/>
            <a:pathLst>
              <a:path w="66675" h="38735" extrusionOk="0">
                <a:moveTo>
                  <a:pt x="56402" y="5610"/>
                </a:moveTo>
                <a:lnTo>
                  <a:pt x="63707" y="11948"/>
                </a:lnTo>
                <a:lnTo>
                  <a:pt x="66170" y="19161"/>
                </a:lnTo>
                <a:lnTo>
                  <a:pt x="63787" y="26373"/>
                </a:lnTo>
                <a:lnTo>
                  <a:pt x="56554" y="32712"/>
                </a:lnTo>
                <a:lnTo>
                  <a:pt x="45633" y="36926"/>
                </a:lnTo>
                <a:lnTo>
                  <a:pt x="33189" y="38331"/>
                </a:lnTo>
                <a:lnTo>
                  <a:pt x="20732" y="36926"/>
                </a:lnTo>
                <a:lnTo>
                  <a:pt x="9767" y="32712"/>
                </a:lnTo>
                <a:lnTo>
                  <a:pt x="2462" y="26373"/>
                </a:lnTo>
                <a:lnTo>
                  <a:pt x="0" y="19161"/>
                </a:lnTo>
                <a:lnTo>
                  <a:pt x="2383" y="11948"/>
                </a:lnTo>
                <a:lnTo>
                  <a:pt x="9615" y="5610"/>
                </a:lnTo>
                <a:lnTo>
                  <a:pt x="20535" y="1402"/>
                </a:lnTo>
                <a:lnTo>
                  <a:pt x="32975" y="0"/>
                </a:lnTo>
                <a:lnTo>
                  <a:pt x="45432" y="1402"/>
                </a:lnTo>
                <a:lnTo>
                  <a:pt x="56402" y="5610"/>
                </a:lnTo>
                <a:close/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4" name="Google Shape;174;g1b5d807d25a_29_0"/>
          <p:cNvSpPr/>
          <p:nvPr/>
        </p:nvSpPr>
        <p:spPr>
          <a:xfrm>
            <a:off x="214368" y="1483926"/>
            <a:ext cx="125647" cy="72995"/>
          </a:xfrm>
          <a:custGeom>
            <a:avLst/>
            <a:gdLst/>
            <a:ahLst/>
            <a:cxnLst/>
            <a:rect l="l" t="t" r="r" b="b"/>
            <a:pathLst>
              <a:path w="66675" h="38735" extrusionOk="0">
                <a:moveTo>
                  <a:pt x="56402" y="5610"/>
                </a:moveTo>
                <a:lnTo>
                  <a:pt x="63707" y="11948"/>
                </a:lnTo>
                <a:lnTo>
                  <a:pt x="66170" y="19161"/>
                </a:lnTo>
                <a:lnTo>
                  <a:pt x="63787" y="26373"/>
                </a:lnTo>
                <a:lnTo>
                  <a:pt x="56554" y="32712"/>
                </a:lnTo>
                <a:lnTo>
                  <a:pt x="45633" y="36926"/>
                </a:lnTo>
                <a:lnTo>
                  <a:pt x="33189" y="38331"/>
                </a:lnTo>
                <a:lnTo>
                  <a:pt x="20732" y="36926"/>
                </a:lnTo>
                <a:lnTo>
                  <a:pt x="9767" y="32712"/>
                </a:lnTo>
                <a:lnTo>
                  <a:pt x="2462" y="26373"/>
                </a:lnTo>
                <a:lnTo>
                  <a:pt x="0" y="19161"/>
                </a:lnTo>
                <a:lnTo>
                  <a:pt x="2383" y="11948"/>
                </a:lnTo>
                <a:lnTo>
                  <a:pt x="9615" y="5610"/>
                </a:lnTo>
                <a:lnTo>
                  <a:pt x="20535" y="1402"/>
                </a:lnTo>
                <a:lnTo>
                  <a:pt x="32975" y="0"/>
                </a:lnTo>
                <a:lnTo>
                  <a:pt x="45432" y="1402"/>
                </a:lnTo>
                <a:lnTo>
                  <a:pt x="56402" y="5610"/>
                </a:lnTo>
                <a:close/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g1b5d807d25a_29_0"/>
          <p:cNvSpPr/>
          <p:nvPr/>
        </p:nvSpPr>
        <p:spPr>
          <a:xfrm>
            <a:off x="139920" y="4956815"/>
            <a:ext cx="125647" cy="72995"/>
          </a:xfrm>
          <a:custGeom>
            <a:avLst/>
            <a:gdLst/>
            <a:ahLst/>
            <a:cxnLst/>
            <a:rect l="l" t="t" r="r" b="b"/>
            <a:pathLst>
              <a:path w="66675" h="38735" extrusionOk="0">
                <a:moveTo>
                  <a:pt x="56402" y="5610"/>
                </a:moveTo>
                <a:lnTo>
                  <a:pt x="63707" y="11948"/>
                </a:lnTo>
                <a:lnTo>
                  <a:pt x="66170" y="19161"/>
                </a:lnTo>
                <a:lnTo>
                  <a:pt x="63787" y="26373"/>
                </a:lnTo>
                <a:lnTo>
                  <a:pt x="56554" y="32712"/>
                </a:lnTo>
                <a:lnTo>
                  <a:pt x="45633" y="36926"/>
                </a:lnTo>
                <a:lnTo>
                  <a:pt x="33189" y="38331"/>
                </a:lnTo>
                <a:lnTo>
                  <a:pt x="20732" y="36926"/>
                </a:lnTo>
                <a:lnTo>
                  <a:pt x="9767" y="32712"/>
                </a:lnTo>
                <a:lnTo>
                  <a:pt x="2462" y="26373"/>
                </a:lnTo>
                <a:lnTo>
                  <a:pt x="0" y="19161"/>
                </a:lnTo>
                <a:lnTo>
                  <a:pt x="2383" y="11948"/>
                </a:lnTo>
                <a:lnTo>
                  <a:pt x="9615" y="5610"/>
                </a:lnTo>
                <a:lnTo>
                  <a:pt x="20535" y="1402"/>
                </a:lnTo>
                <a:lnTo>
                  <a:pt x="32975" y="0"/>
                </a:lnTo>
                <a:lnTo>
                  <a:pt x="45432" y="1402"/>
                </a:lnTo>
                <a:lnTo>
                  <a:pt x="56402" y="5610"/>
                </a:lnTo>
                <a:close/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g1b5d807d25a_29_0"/>
          <p:cNvSpPr/>
          <p:nvPr/>
        </p:nvSpPr>
        <p:spPr>
          <a:xfrm>
            <a:off x="1562623" y="6396208"/>
            <a:ext cx="125647" cy="72995"/>
          </a:xfrm>
          <a:custGeom>
            <a:avLst/>
            <a:gdLst/>
            <a:ahLst/>
            <a:cxnLst/>
            <a:rect l="l" t="t" r="r" b="b"/>
            <a:pathLst>
              <a:path w="66675" h="38735" extrusionOk="0">
                <a:moveTo>
                  <a:pt x="56402" y="5610"/>
                </a:moveTo>
                <a:lnTo>
                  <a:pt x="63707" y="11948"/>
                </a:lnTo>
                <a:lnTo>
                  <a:pt x="66170" y="19161"/>
                </a:lnTo>
                <a:lnTo>
                  <a:pt x="63787" y="26373"/>
                </a:lnTo>
                <a:lnTo>
                  <a:pt x="56554" y="32712"/>
                </a:lnTo>
                <a:lnTo>
                  <a:pt x="45633" y="36926"/>
                </a:lnTo>
                <a:lnTo>
                  <a:pt x="33189" y="38331"/>
                </a:lnTo>
                <a:lnTo>
                  <a:pt x="20732" y="36926"/>
                </a:lnTo>
                <a:lnTo>
                  <a:pt x="9767" y="32712"/>
                </a:lnTo>
                <a:lnTo>
                  <a:pt x="2462" y="26373"/>
                </a:lnTo>
                <a:lnTo>
                  <a:pt x="0" y="19161"/>
                </a:lnTo>
                <a:lnTo>
                  <a:pt x="2383" y="11948"/>
                </a:lnTo>
                <a:lnTo>
                  <a:pt x="9615" y="5610"/>
                </a:lnTo>
                <a:lnTo>
                  <a:pt x="20535" y="1402"/>
                </a:lnTo>
                <a:lnTo>
                  <a:pt x="32975" y="0"/>
                </a:lnTo>
                <a:lnTo>
                  <a:pt x="45432" y="1402"/>
                </a:lnTo>
                <a:lnTo>
                  <a:pt x="56402" y="5610"/>
                </a:lnTo>
                <a:close/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7" name="Google Shape;177;g1b5d807d25a_29_0"/>
          <p:cNvSpPr/>
          <p:nvPr/>
        </p:nvSpPr>
        <p:spPr>
          <a:xfrm>
            <a:off x="8466349" y="3823341"/>
            <a:ext cx="125647" cy="72995"/>
          </a:xfrm>
          <a:custGeom>
            <a:avLst/>
            <a:gdLst/>
            <a:ahLst/>
            <a:cxnLst/>
            <a:rect l="l" t="t" r="r" b="b"/>
            <a:pathLst>
              <a:path w="66675" h="38735" extrusionOk="0">
                <a:moveTo>
                  <a:pt x="56402" y="5610"/>
                </a:moveTo>
                <a:lnTo>
                  <a:pt x="63707" y="11948"/>
                </a:lnTo>
                <a:lnTo>
                  <a:pt x="66170" y="19161"/>
                </a:lnTo>
                <a:lnTo>
                  <a:pt x="63787" y="26373"/>
                </a:lnTo>
                <a:lnTo>
                  <a:pt x="56554" y="32712"/>
                </a:lnTo>
                <a:lnTo>
                  <a:pt x="45633" y="36926"/>
                </a:lnTo>
                <a:lnTo>
                  <a:pt x="33189" y="38331"/>
                </a:lnTo>
                <a:lnTo>
                  <a:pt x="20732" y="36926"/>
                </a:lnTo>
                <a:lnTo>
                  <a:pt x="9767" y="32712"/>
                </a:lnTo>
                <a:lnTo>
                  <a:pt x="2462" y="26373"/>
                </a:lnTo>
                <a:lnTo>
                  <a:pt x="0" y="19161"/>
                </a:lnTo>
                <a:lnTo>
                  <a:pt x="2383" y="11948"/>
                </a:lnTo>
                <a:lnTo>
                  <a:pt x="9615" y="5610"/>
                </a:lnTo>
                <a:lnTo>
                  <a:pt x="20535" y="1402"/>
                </a:lnTo>
                <a:lnTo>
                  <a:pt x="32975" y="0"/>
                </a:lnTo>
                <a:lnTo>
                  <a:pt x="45432" y="1402"/>
                </a:lnTo>
                <a:lnTo>
                  <a:pt x="56402" y="5610"/>
                </a:lnTo>
                <a:close/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8" name="Google Shape;178;g1b5d807d25a_29_0"/>
          <p:cNvSpPr/>
          <p:nvPr/>
        </p:nvSpPr>
        <p:spPr>
          <a:xfrm>
            <a:off x="2719198" y="2095732"/>
            <a:ext cx="125647" cy="72995"/>
          </a:xfrm>
          <a:custGeom>
            <a:avLst/>
            <a:gdLst/>
            <a:ahLst/>
            <a:cxnLst/>
            <a:rect l="l" t="t" r="r" b="b"/>
            <a:pathLst>
              <a:path w="66675" h="38735" extrusionOk="0">
                <a:moveTo>
                  <a:pt x="56402" y="5610"/>
                </a:moveTo>
                <a:lnTo>
                  <a:pt x="63707" y="11948"/>
                </a:lnTo>
                <a:lnTo>
                  <a:pt x="66170" y="19161"/>
                </a:lnTo>
                <a:lnTo>
                  <a:pt x="63787" y="26373"/>
                </a:lnTo>
                <a:lnTo>
                  <a:pt x="56554" y="32712"/>
                </a:lnTo>
                <a:lnTo>
                  <a:pt x="45633" y="36926"/>
                </a:lnTo>
                <a:lnTo>
                  <a:pt x="33189" y="38331"/>
                </a:lnTo>
                <a:lnTo>
                  <a:pt x="20732" y="36926"/>
                </a:lnTo>
                <a:lnTo>
                  <a:pt x="9767" y="32712"/>
                </a:lnTo>
                <a:lnTo>
                  <a:pt x="2462" y="26373"/>
                </a:lnTo>
                <a:lnTo>
                  <a:pt x="0" y="19161"/>
                </a:lnTo>
                <a:lnTo>
                  <a:pt x="2383" y="11948"/>
                </a:lnTo>
                <a:lnTo>
                  <a:pt x="9615" y="5610"/>
                </a:lnTo>
                <a:lnTo>
                  <a:pt x="20535" y="1402"/>
                </a:lnTo>
                <a:lnTo>
                  <a:pt x="32975" y="0"/>
                </a:lnTo>
                <a:lnTo>
                  <a:pt x="45432" y="1402"/>
                </a:lnTo>
                <a:lnTo>
                  <a:pt x="56402" y="5610"/>
                </a:lnTo>
                <a:close/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9" name="Google Shape;179;g1b5d807d25a_29_0"/>
          <p:cNvSpPr/>
          <p:nvPr/>
        </p:nvSpPr>
        <p:spPr>
          <a:xfrm>
            <a:off x="2003126" y="6844353"/>
            <a:ext cx="192658" cy="4787"/>
          </a:xfrm>
          <a:custGeom>
            <a:avLst/>
            <a:gdLst/>
            <a:ahLst/>
            <a:cxnLst/>
            <a:rect l="l" t="t" r="r" b="b"/>
            <a:pathLst>
              <a:path w="102235" h="2539" extrusionOk="0">
                <a:moveTo>
                  <a:pt x="0" y="2427"/>
                </a:moveTo>
                <a:lnTo>
                  <a:pt x="24390" y="0"/>
                </a:lnTo>
                <a:lnTo>
                  <a:pt x="77810" y="0"/>
                </a:lnTo>
                <a:lnTo>
                  <a:pt x="102228" y="2427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0" name="Google Shape;180;g1b5d807d25a_29_0"/>
          <p:cNvSpPr/>
          <p:nvPr/>
        </p:nvSpPr>
        <p:spPr>
          <a:xfrm>
            <a:off x="930495" y="6348"/>
            <a:ext cx="1593915" cy="1324675"/>
          </a:xfrm>
          <a:custGeom>
            <a:avLst/>
            <a:gdLst/>
            <a:ahLst/>
            <a:cxnLst/>
            <a:rect l="l" t="t" r="r" b="b"/>
            <a:pathLst>
              <a:path w="845819" h="702944" extrusionOk="0">
                <a:moveTo>
                  <a:pt x="417951" y="0"/>
                </a:moveTo>
                <a:lnTo>
                  <a:pt x="845286" y="237767"/>
                </a:lnTo>
                <a:lnTo>
                  <a:pt x="0" y="702917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1" name="Google Shape;181;g1b5d807d25a_29_0"/>
          <p:cNvSpPr/>
          <p:nvPr/>
        </p:nvSpPr>
        <p:spPr>
          <a:xfrm>
            <a:off x="-1" y="50303"/>
            <a:ext cx="4215744" cy="2405236"/>
          </a:xfrm>
          <a:custGeom>
            <a:avLst/>
            <a:gdLst/>
            <a:ahLst/>
            <a:cxnLst/>
            <a:rect l="l" t="t" r="r" b="b"/>
            <a:pathLst>
              <a:path w="2237105" h="1276350" extrusionOk="0">
                <a:moveTo>
                  <a:pt x="2236924" y="0"/>
                </a:moveTo>
                <a:lnTo>
                  <a:pt x="0" y="1276102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2" name="Google Shape;182;g1b5d807d25a_29_0"/>
          <p:cNvSpPr/>
          <p:nvPr/>
        </p:nvSpPr>
        <p:spPr>
          <a:xfrm>
            <a:off x="-1" y="1726858"/>
            <a:ext cx="1173899" cy="368563"/>
          </a:xfrm>
          <a:custGeom>
            <a:avLst/>
            <a:gdLst/>
            <a:ahLst/>
            <a:cxnLst/>
            <a:rect l="l" t="t" r="r" b="b"/>
            <a:pathLst>
              <a:path w="622935" h="195580" extrusionOk="0">
                <a:moveTo>
                  <a:pt x="622489" y="31318"/>
                </a:moveTo>
                <a:lnTo>
                  <a:pt x="344498" y="0"/>
                </a:lnTo>
                <a:lnTo>
                  <a:pt x="0" y="195472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g1b5d807d25a_29_0"/>
          <p:cNvSpPr/>
          <p:nvPr/>
        </p:nvSpPr>
        <p:spPr>
          <a:xfrm>
            <a:off x="797208" y="2449442"/>
            <a:ext cx="3789742" cy="4400025"/>
          </a:xfrm>
          <a:custGeom>
            <a:avLst/>
            <a:gdLst/>
            <a:ahLst/>
            <a:cxnLst/>
            <a:rect l="l" t="t" r="r" b="b"/>
            <a:pathLst>
              <a:path w="2011045" h="2334895" extrusionOk="0">
                <a:moveTo>
                  <a:pt x="1963991" y="0"/>
                </a:moveTo>
                <a:lnTo>
                  <a:pt x="0" y="1198460"/>
                </a:lnTo>
                <a:lnTo>
                  <a:pt x="2010568" y="2334607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g1b5d807d25a_29_0"/>
          <p:cNvSpPr/>
          <p:nvPr/>
        </p:nvSpPr>
        <p:spPr>
          <a:xfrm>
            <a:off x="264623" y="5056782"/>
            <a:ext cx="1147573" cy="1792559"/>
          </a:xfrm>
          <a:custGeom>
            <a:avLst/>
            <a:gdLst/>
            <a:ahLst/>
            <a:cxnLst/>
            <a:rect l="l" t="t" r="r" b="b"/>
            <a:pathLst>
              <a:path w="608965" h="951229" extrusionOk="0">
                <a:moveTo>
                  <a:pt x="608825" y="0"/>
                </a:moveTo>
                <a:lnTo>
                  <a:pt x="0" y="369874"/>
                </a:lnTo>
                <a:lnTo>
                  <a:pt x="0" y="951009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g1b5d807d25a_29_0"/>
          <p:cNvSpPr/>
          <p:nvPr/>
        </p:nvSpPr>
        <p:spPr>
          <a:xfrm>
            <a:off x="139920" y="2389311"/>
            <a:ext cx="2612731" cy="1155202"/>
          </a:xfrm>
          <a:custGeom>
            <a:avLst/>
            <a:gdLst/>
            <a:ahLst/>
            <a:cxnLst/>
            <a:rect l="l" t="t" r="r" b="b"/>
            <a:pathLst>
              <a:path w="957580" h="394969" extrusionOk="0">
                <a:moveTo>
                  <a:pt x="957326" y="382104"/>
                </a:moveTo>
                <a:lnTo>
                  <a:pt x="676681" y="394728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6" name="Google Shape;186;g1b5d807d25a_29_0"/>
          <p:cNvSpPr/>
          <p:nvPr/>
        </p:nvSpPr>
        <p:spPr>
          <a:xfrm>
            <a:off x="408681" y="234123"/>
            <a:ext cx="1693238" cy="453525"/>
          </a:xfrm>
          <a:custGeom>
            <a:avLst/>
            <a:gdLst/>
            <a:ahLst/>
            <a:cxnLst/>
            <a:rect l="l" t="t" r="r" b="b"/>
            <a:pathLst>
              <a:path w="898525" h="240665" extrusionOk="0">
                <a:moveTo>
                  <a:pt x="898220" y="240144"/>
                </a:moveTo>
                <a:lnTo>
                  <a:pt x="597014" y="59321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87" name="Google Shape;187;g1b5d807d25a_29_0"/>
          <p:cNvGrpSpPr/>
          <p:nvPr/>
        </p:nvGrpSpPr>
        <p:grpSpPr>
          <a:xfrm>
            <a:off x="9980687" y="2567330"/>
            <a:ext cx="2208121" cy="1698552"/>
            <a:chOff x="5305456" y="792504"/>
            <a:chExt cx="1171750" cy="901345"/>
          </a:xfrm>
        </p:grpSpPr>
        <p:sp>
          <p:nvSpPr>
            <p:cNvPr id="188" name="Google Shape;188;g1b5d807d25a_29_0"/>
            <p:cNvSpPr/>
            <p:nvPr/>
          </p:nvSpPr>
          <p:spPr>
            <a:xfrm>
              <a:off x="5776680" y="792504"/>
              <a:ext cx="66675" cy="38735"/>
            </a:xfrm>
            <a:custGeom>
              <a:avLst/>
              <a:gdLst/>
              <a:ahLst/>
              <a:cxnLst/>
              <a:rect l="l" t="t" r="r" b="b"/>
              <a:pathLst>
                <a:path w="66675" h="38735" extrusionOk="0">
                  <a:moveTo>
                    <a:pt x="56402" y="5610"/>
                  </a:moveTo>
                  <a:lnTo>
                    <a:pt x="63707" y="11948"/>
                  </a:lnTo>
                  <a:lnTo>
                    <a:pt x="66170" y="19161"/>
                  </a:lnTo>
                  <a:lnTo>
                    <a:pt x="63787" y="26373"/>
                  </a:lnTo>
                  <a:lnTo>
                    <a:pt x="56554" y="32712"/>
                  </a:lnTo>
                  <a:lnTo>
                    <a:pt x="45633" y="36926"/>
                  </a:lnTo>
                  <a:lnTo>
                    <a:pt x="33189" y="38331"/>
                  </a:lnTo>
                  <a:lnTo>
                    <a:pt x="20732" y="36926"/>
                  </a:lnTo>
                  <a:lnTo>
                    <a:pt x="9767" y="32712"/>
                  </a:lnTo>
                  <a:lnTo>
                    <a:pt x="2462" y="26373"/>
                  </a:lnTo>
                  <a:lnTo>
                    <a:pt x="0" y="19161"/>
                  </a:lnTo>
                  <a:lnTo>
                    <a:pt x="2383" y="11948"/>
                  </a:lnTo>
                  <a:lnTo>
                    <a:pt x="9615" y="5610"/>
                  </a:lnTo>
                  <a:lnTo>
                    <a:pt x="20535" y="1402"/>
                  </a:lnTo>
                  <a:lnTo>
                    <a:pt x="32975" y="0"/>
                  </a:lnTo>
                  <a:lnTo>
                    <a:pt x="45432" y="1402"/>
                  </a:lnTo>
                  <a:lnTo>
                    <a:pt x="56402" y="5610"/>
                  </a:lnTo>
                  <a:close/>
                </a:path>
              </a:pathLst>
            </a:custGeom>
            <a:noFill/>
            <a:ln w="12675" cap="flat" cmpd="sng">
              <a:solidFill>
                <a:srgbClr val="009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9" name="Google Shape;189;g1b5d807d25a_29_0"/>
            <p:cNvSpPr/>
            <p:nvPr/>
          </p:nvSpPr>
          <p:spPr>
            <a:xfrm>
              <a:off x="5305456" y="1060756"/>
              <a:ext cx="66675" cy="38735"/>
            </a:xfrm>
            <a:custGeom>
              <a:avLst/>
              <a:gdLst/>
              <a:ahLst/>
              <a:cxnLst/>
              <a:rect l="l" t="t" r="r" b="b"/>
              <a:pathLst>
                <a:path w="66675" h="38735" extrusionOk="0">
                  <a:moveTo>
                    <a:pt x="56402" y="5610"/>
                  </a:moveTo>
                  <a:lnTo>
                    <a:pt x="63707" y="11948"/>
                  </a:lnTo>
                  <a:lnTo>
                    <a:pt x="66170" y="19161"/>
                  </a:lnTo>
                  <a:lnTo>
                    <a:pt x="63787" y="26373"/>
                  </a:lnTo>
                  <a:lnTo>
                    <a:pt x="56554" y="32712"/>
                  </a:lnTo>
                  <a:lnTo>
                    <a:pt x="45633" y="36921"/>
                  </a:lnTo>
                  <a:lnTo>
                    <a:pt x="33189" y="38327"/>
                  </a:lnTo>
                  <a:lnTo>
                    <a:pt x="20732" y="36925"/>
                  </a:lnTo>
                  <a:lnTo>
                    <a:pt x="9767" y="32712"/>
                  </a:lnTo>
                  <a:lnTo>
                    <a:pt x="2462" y="26373"/>
                  </a:lnTo>
                  <a:lnTo>
                    <a:pt x="0" y="19161"/>
                  </a:lnTo>
                  <a:lnTo>
                    <a:pt x="2383" y="11948"/>
                  </a:lnTo>
                  <a:lnTo>
                    <a:pt x="9615" y="5610"/>
                  </a:lnTo>
                  <a:lnTo>
                    <a:pt x="20535" y="1402"/>
                  </a:lnTo>
                  <a:lnTo>
                    <a:pt x="32975" y="0"/>
                  </a:lnTo>
                  <a:lnTo>
                    <a:pt x="45432" y="1402"/>
                  </a:lnTo>
                  <a:lnTo>
                    <a:pt x="56402" y="5610"/>
                  </a:lnTo>
                  <a:close/>
                </a:path>
              </a:pathLst>
            </a:custGeom>
            <a:noFill/>
            <a:ln w="12675" cap="flat" cmpd="sng">
              <a:solidFill>
                <a:srgbClr val="009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0" name="Google Shape;190;g1b5d807d25a_29_0"/>
            <p:cNvSpPr/>
            <p:nvPr/>
          </p:nvSpPr>
          <p:spPr>
            <a:xfrm>
              <a:off x="5593518" y="1655114"/>
              <a:ext cx="66675" cy="38735"/>
            </a:xfrm>
            <a:custGeom>
              <a:avLst/>
              <a:gdLst/>
              <a:ahLst/>
              <a:cxnLst/>
              <a:rect l="l" t="t" r="r" b="b"/>
              <a:pathLst>
                <a:path w="66675" h="38735" extrusionOk="0">
                  <a:moveTo>
                    <a:pt x="56402" y="5610"/>
                  </a:moveTo>
                  <a:lnTo>
                    <a:pt x="63707" y="11948"/>
                  </a:lnTo>
                  <a:lnTo>
                    <a:pt x="66170" y="19161"/>
                  </a:lnTo>
                  <a:lnTo>
                    <a:pt x="63787" y="26373"/>
                  </a:lnTo>
                  <a:lnTo>
                    <a:pt x="56554" y="32712"/>
                  </a:lnTo>
                  <a:lnTo>
                    <a:pt x="45633" y="36926"/>
                  </a:lnTo>
                  <a:lnTo>
                    <a:pt x="33189" y="38331"/>
                  </a:lnTo>
                  <a:lnTo>
                    <a:pt x="20732" y="36926"/>
                  </a:lnTo>
                  <a:lnTo>
                    <a:pt x="9767" y="32712"/>
                  </a:lnTo>
                  <a:lnTo>
                    <a:pt x="2462" y="26373"/>
                  </a:lnTo>
                  <a:lnTo>
                    <a:pt x="0" y="19161"/>
                  </a:lnTo>
                  <a:lnTo>
                    <a:pt x="2383" y="11948"/>
                  </a:lnTo>
                  <a:lnTo>
                    <a:pt x="9615" y="5610"/>
                  </a:lnTo>
                  <a:lnTo>
                    <a:pt x="20535" y="1402"/>
                  </a:lnTo>
                  <a:lnTo>
                    <a:pt x="32975" y="0"/>
                  </a:lnTo>
                  <a:lnTo>
                    <a:pt x="45432" y="1402"/>
                  </a:lnTo>
                  <a:lnTo>
                    <a:pt x="56402" y="5610"/>
                  </a:lnTo>
                  <a:close/>
                </a:path>
              </a:pathLst>
            </a:custGeom>
            <a:noFill/>
            <a:ln w="12675" cap="flat" cmpd="sng">
              <a:solidFill>
                <a:srgbClr val="009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1" name="Google Shape;191;g1b5d807d25a_29_0"/>
            <p:cNvSpPr/>
            <p:nvPr/>
          </p:nvSpPr>
          <p:spPr>
            <a:xfrm>
              <a:off x="5648531" y="826683"/>
              <a:ext cx="828675" cy="835660"/>
            </a:xfrm>
            <a:custGeom>
              <a:avLst/>
              <a:gdLst/>
              <a:ahLst/>
              <a:cxnLst/>
              <a:rect l="l" t="t" r="r" b="b"/>
              <a:pathLst>
                <a:path w="828675" h="835660" extrusionOk="0">
                  <a:moveTo>
                    <a:pt x="180060" y="0"/>
                  </a:moveTo>
                  <a:lnTo>
                    <a:pt x="828215" y="360630"/>
                  </a:lnTo>
                </a:path>
                <a:path w="828675" h="835660" extrusionOk="0">
                  <a:moveTo>
                    <a:pt x="828215" y="379523"/>
                  </a:moveTo>
                  <a:lnTo>
                    <a:pt x="0" y="835291"/>
                  </a:lnTo>
                </a:path>
              </a:pathLst>
            </a:custGeom>
            <a:noFill/>
            <a:ln w="12700" cap="flat" cmpd="sng">
              <a:solidFill>
                <a:srgbClr val="009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2" name="Google Shape;192;g1b5d807d25a_29_0"/>
            <p:cNvSpPr/>
            <p:nvPr/>
          </p:nvSpPr>
          <p:spPr>
            <a:xfrm>
              <a:off x="5371628" y="1079916"/>
              <a:ext cx="1105535" cy="364490"/>
            </a:xfrm>
            <a:custGeom>
              <a:avLst/>
              <a:gdLst/>
              <a:ahLst/>
              <a:cxnLst/>
              <a:rect l="l" t="t" r="r" b="b"/>
              <a:pathLst>
                <a:path w="1105534" h="364489" extrusionOk="0">
                  <a:moveTo>
                    <a:pt x="1105118" y="364354"/>
                  </a:moveTo>
                  <a:lnTo>
                    <a:pt x="597014" y="59321"/>
                  </a:lnTo>
                  <a:lnTo>
                    <a:pt x="0" y="0"/>
                  </a:lnTo>
                </a:path>
              </a:pathLst>
            </a:custGeom>
            <a:noFill/>
            <a:ln w="12700" cap="flat" cmpd="sng">
              <a:solidFill>
                <a:srgbClr val="009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93" name="Google Shape;193;g1b5d807d25a_29_0"/>
          <p:cNvSpPr/>
          <p:nvPr/>
        </p:nvSpPr>
        <p:spPr>
          <a:xfrm>
            <a:off x="1307265" y="5231391"/>
            <a:ext cx="416427" cy="253687"/>
          </a:xfrm>
          <a:custGeom>
            <a:avLst/>
            <a:gdLst/>
            <a:ahLst/>
            <a:cxnLst/>
            <a:rect l="l" t="t" r="r" b="b"/>
            <a:pathLst>
              <a:path w="220980" h="134619" extrusionOk="0">
                <a:moveTo>
                  <a:pt x="220929" y="0"/>
                </a:moveTo>
                <a:lnTo>
                  <a:pt x="0" y="134429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g1b5d807d25a_29_0"/>
          <p:cNvSpPr/>
          <p:nvPr/>
        </p:nvSpPr>
        <p:spPr>
          <a:xfrm>
            <a:off x="1100824" y="5460954"/>
            <a:ext cx="256080" cy="148383"/>
          </a:xfrm>
          <a:custGeom>
            <a:avLst/>
            <a:gdLst/>
            <a:ahLst/>
            <a:cxnLst/>
            <a:rect l="l" t="t" r="r" b="b"/>
            <a:pathLst>
              <a:path w="135890" h="78739" extrusionOk="0">
                <a:moveTo>
                  <a:pt x="135356" y="26276"/>
                </a:moveTo>
                <a:lnTo>
                  <a:pt x="45504" y="78485"/>
                </a:lnTo>
                <a:lnTo>
                  <a:pt x="0" y="52222"/>
                </a:lnTo>
                <a:lnTo>
                  <a:pt x="89852" y="0"/>
                </a:lnTo>
                <a:lnTo>
                  <a:pt x="135356" y="26276"/>
                </a:lnTo>
                <a:close/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5" name="Google Shape;195;g1b5d807d25a_29_0"/>
          <p:cNvSpPr/>
          <p:nvPr/>
        </p:nvSpPr>
        <p:spPr>
          <a:xfrm>
            <a:off x="1468961" y="5323138"/>
            <a:ext cx="416427" cy="253687"/>
          </a:xfrm>
          <a:custGeom>
            <a:avLst/>
            <a:gdLst/>
            <a:ahLst/>
            <a:cxnLst/>
            <a:rect l="l" t="t" r="r" b="b"/>
            <a:pathLst>
              <a:path w="220980" h="134619" extrusionOk="0">
                <a:moveTo>
                  <a:pt x="220929" y="0"/>
                </a:moveTo>
                <a:lnTo>
                  <a:pt x="0" y="134429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6" name="Google Shape;196;g1b5d807d25a_29_0"/>
          <p:cNvSpPr/>
          <p:nvPr/>
        </p:nvSpPr>
        <p:spPr>
          <a:xfrm>
            <a:off x="1262520" y="5552705"/>
            <a:ext cx="256080" cy="148383"/>
          </a:xfrm>
          <a:custGeom>
            <a:avLst/>
            <a:gdLst/>
            <a:ahLst/>
            <a:cxnLst/>
            <a:rect l="l" t="t" r="r" b="b"/>
            <a:pathLst>
              <a:path w="135890" h="78739" extrusionOk="0">
                <a:moveTo>
                  <a:pt x="135356" y="26276"/>
                </a:moveTo>
                <a:lnTo>
                  <a:pt x="45504" y="78485"/>
                </a:lnTo>
                <a:lnTo>
                  <a:pt x="0" y="52222"/>
                </a:lnTo>
                <a:lnTo>
                  <a:pt x="89852" y="0"/>
                </a:lnTo>
                <a:lnTo>
                  <a:pt x="135356" y="26276"/>
                </a:lnTo>
                <a:close/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7" name="Google Shape;197;g1b5d807d25a_29_0"/>
          <p:cNvSpPr/>
          <p:nvPr/>
        </p:nvSpPr>
        <p:spPr>
          <a:xfrm>
            <a:off x="1630658" y="5414892"/>
            <a:ext cx="416427" cy="253687"/>
          </a:xfrm>
          <a:custGeom>
            <a:avLst/>
            <a:gdLst/>
            <a:ahLst/>
            <a:cxnLst/>
            <a:rect l="l" t="t" r="r" b="b"/>
            <a:pathLst>
              <a:path w="220980" h="134619" extrusionOk="0">
                <a:moveTo>
                  <a:pt x="220929" y="0"/>
                </a:moveTo>
                <a:lnTo>
                  <a:pt x="0" y="134429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g1b5d807d25a_29_0"/>
          <p:cNvSpPr/>
          <p:nvPr/>
        </p:nvSpPr>
        <p:spPr>
          <a:xfrm>
            <a:off x="1666404" y="5780965"/>
            <a:ext cx="1026712" cy="624643"/>
          </a:xfrm>
          <a:custGeom>
            <a:avLst/>
            <a:gdLst/>
            <a:ahLst/>
            <a:cxnLst/>
            <a:rect l="l" t="t" r="r" b="b"/>
            <a:pathLst>
              <a:path w="544830" h="331470" extrusionOk="0">
                <a:moveTo>
                  <a:pt x="544220" y="0"/>
                </a:moveTo>
                <a:lnTo>
                  <a:pt x="0" y="331165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9" name="Google Shape;199;g1b5d807d25a_29_0"/>
          <p:cNvSpPr/>
          <p:nvPr/>
        </p:nvSpPr>
        <p:spPr>
          <a:xfrm>
            <a:off x="1424217" y="5644456"/>
            <a:ext cx="256080" cy="148383"/>
          </a:xfrm>
          <a:custGeom>
            <a:avLst/>
            <a:gdLst/>
            <a:ahLst/>
            <a:cxnLst/>
            <a:rect l="l" t="t" r="r" b="b"/>
            <a:pathLst>
              <a:path w="135890" h="78739" extrusionOk="0">
                <a:moveTo>
                  <a:pt x="135356" y="26276"/>
                </a:moveTo>
                <a:lnTo>
                  <a:pt x="45504" y="78485"/>
                </a:lnTo>
                <a:lnTo>
                  <a:pt x="0" y="52222"/>
                </a:lnTo>
                <a:lnTo>
                  <a:pt x="89852" y="0"/>
                </a:lnTo>
                <a:lnTo>
                  <a:pt x="135356" y="26276"/>
                </a:lnTo>
                <a:close/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0" name="Google Shape;200;g1b5d807d25a_29_0"/>
          <p:cNvSpPr/>
          <p:nvPr/>
        </p:nvSpPr>
        <p:spPr>
          <a:xfrm>
            <a:off x="339063" y="1520038"/>
            <a:ext cx="1091331" cy="119663"/>
          </a:xfrm>
          <a:custGeom>
            <a:avLst/>
            <a:gdLst/>
            <a:ahLst/>
            <a:cxnLst/>
            <a:rect l="l" t="t" r="r" b="b"/>
            <a:pathLst>
              <a:path w="579119" h="63500" extrusionOk="0">
                <a:moveTo>
                  <a:pt x="0" y="0"/>
                </a:moveTo>
                <a:lnTo>
                  <a:pt x="578840" y="63322"/>
                </a:lnTo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1" name="Google Shape;201;g1b5d807d25a_29_0"/>
          <p:cNvSpPr/>
          <p:nvPr/>
        </p:nvSpPr>
        <p:spPr>
          <a:xfrm>
            <a:off x="2101344" y="5927380"/>
            <a:ext cx="854397" cy="911836"/>
          </a:xfrm>
          <a:custGeom>
            <a:avLst/>
            <a:gdLst/>
            <a:ahLst/>
            <a:cxnLst/>
            <a:rect l="l" t="t" r="r" b="b"/>
            <a:pathLst>
              <a:path w="453389" h="483870" extrusionOk="0">
                <a:moveTo>
                  <a:pt x="453123" y="0"/>
                </a:moveTo>
                <a:lnTo>
                  <a:pt x="0" y="293001"/>
                </a:lnTo>
                <a:lnTo>
                  <a:pt x="0" y="483298"/>
                </a:lnTo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2" name="Google Shape;202;g1b5d807d25a_29_0"/>
          <p:cNvSpPr/>
          <p:nvPr/>
        </p:nvSpPr>
        <p:spPr>
          <a:xfrm>
            <a:off x="2796787" y="3885843"/>
            <a:ext cx="5690338" cy="1952843"/>
          </a:xfrm>
          <a:custGeom>
            <a:avLst/>
            <a:gdLst/>
            <a:ahLst/>
            <a:cxnLst/>
            <a:rect l="l" t="t" r="r" b="b"/>
            <a:pathLst>
              <a:path w="2080260" h="554989" extrusionOk="0">
                <a:moveTo>
                  <a:pt x="0" y="554939"/>
                </a:moveTo>
                <a:lnTo>
                  <a:pt x="254723" y="363347"/>
                </a:lnTo>
                <a:lnTo>
                  <a:pt x="1361668" y="363347"/>
                </a:lnTo>
                <a:lnTo>
                  <a:pt x="1518386" y="363347"/>
                </a:lnTo>
                <a:lnTo>
                  <a:pt x="2079701" y="0"/>
                </a:lnTo>
              </a:path>
            </a:pathLst>
          </a:custGeom>
          <a:noFill/>
          <a:ln w="12700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3" name="Google Shape;203;g1b5d807d25a_29_0"/>
          <p:cNvSpPr/>
          <p:nvPr/>
        </p:nvSpPr>
        <p:spPr>
          <a:xfrm>
            <a:off x="264617" y="4834689"/>
            <a:ext cx="757470" cy="203428"/>
          </a:xfrm>
          <a:custGeom>
            <a:avLst/>
            <a:gdLst/>
            <a:ahLst/>
            <a:cxnLst/>
            <a:rect l="l" t="t" r="r" b="b"/>
            <a:pathLst>
              <a:path w="401955" h="107950" extrusionOk="0">
                <a:moveTo>
                  <a:pt x="401688" y="0"/>
                </a:moveTo>
                <a:lnTo>
                  <a:pt x="214312" y="107772"/>
                </a:lnTo>
                <a:lnTo>
                  <a:pt x="0" y="83972"/>
                </a:lnTo>
              </a:path>
            </a:pathLst>
          </a:custGeom>
          <a:noFill/>
          <a:ln w="12675" cap="flat" cmpd="sng">
            <a:solidFill>
              <a:srgbClr val="009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4" name="Google Shape;204;g1b5d807d25a_29_0"/>
          <p:cNvSpPr/>
          <p:nvPr/>
        </p:nvSpPr>
        <p:spPr>
          <a:xfrm>
            <a:off x="2664626" y="1181897"/>
            <a:ext cx="5744534" cy="649698"/>
          </a:xfrm>
          <a:custGeom>
            <a:avLst/>
            <a:gdLst/>
            <a:ahLst/>
            <a:cxnLst/>
            <a:rect l="l" t="t" r="r" b="b"/>
            <a:pathLst>
              <a:path w="3621404" h="409575" extrusionOk="0">
                <a:moveTo>
                  <a:pt x="156095" y="369163"/>
                </a:moveTo>
                <a:lnTo>
                  <a:pt x="78041" y="266598"/>
                </a:lnTo>
                <a:lnTo>
                  <a:pt x="0" y="329031"/>
                </a:lnTo>
                <a:lnTo>
                  <a:pt x="84734" y="409308"/>
                </a:lnTo>
                <a:lnTo>
                  <a:pt x="156095" y="369163"/>
                </a:lnTo>
                <a:close/>
              </a:path>
              <a:path w="3621404" h="409575" extrusionOk="0">
                <a:moveTo>
                  <a:pt x="3621316" y="62433"/>
                </a:moveTo>
                <a:lnTo>
                  <a:pt x="3543274" y="0"/>
                </a:lnTo>
                <a:lnTo>
                  <a:pt x="3465220" y="102565"/>
                </a:lnTo>
                <a:lnTo>
                  <a:pt x="3536581" y="142709"/>
                </a:lnTo>
                <a:lnTo>
                  <a:pt x="3621316" y="62433"/>
                </a:lnTo>
                <a:close/>
              </a:path>
            </a:pathLst>
          </a:custGeom>
          <a:solidFill>
            <a:srgbClr val="DF7777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5" name="Google Shape;205;g1b5d807d25a_29_0"/>
          <p:cNvSpPr/>
          <p:nvPr/>
        </p:nvSpPr>
        <p:spPr>
          <a:xfrm>
            <a:off x="2139879" y="729768"/>
            <a:ext cx="242755" cy="172245"/>
          </a:xfrm>
          <a:custGeom>
            <a:avLst/>
            <a:gdLst/>
            <a:ahLst/>
            <a:cxnLst/>
            <a:rect l="l" t="t" r="r" b="b"/>
            <a:pathLst>
              <a:path w="153034" h="108584" extrusionOk="0">
                <a:moveTo>
                  <a:pt x="118313" y="0"/>
                </a:moveTo>
                <a:lnTo>
                  <a:pt x="0" y="50418"/>
                </a:lnTo>
                <a:lnTo>
                  <a:pt x="33299" y="108089"/>
                </a:lnTo>
                <a:lnTo>
                  <a:pt x="152412" y="59042"/>
                </a:lnTo>
                <a:lnTo>
                  <a:pt x="118313" y="0"/>
                </a:lnTo>
                <a:close/>
              </a:path>
            </a:pathLst>
          </a:custGeom>
          <a:solidFill>
            <a:srgbClr val="FFCA8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6" name="Google Shape;206;g1b5d807d25a_29_0"/>
          <p:cNvSpPr/>
          <p:nvPr/>
        </p:nvSpPr>
        <p:spPr>
          <a:xfrm>
            <a:off x="2943544" y="4608031"/>
            <a:ext cx="212537" cy="217573"/>
          </a:xfrm>
          <a:custGeom>
            <a:avLst/>
            <a:gdLst/>
            <a:ahLst/>
            <a:cxnLst/>
            <a:rect l="l" t="t" r="r" b="b"/>
            <a:pathLst>
              <a:path w="133984" h="137160" extrusionOk="0">
                <a:moveTo>
                  <a:pt x="73621" y="0"/>
                </a:moveTo>
                <a:lnTo>
                  <a:pt x="0" y="105448"/>
                </a:lnTo>
                <a:lnTo>
                  <a:pt x="58800" y="136715"/>
                </a:lnTo>
                <a:lnTo>
                  <a:pt x="133819" y="32004"/>
                </a:lnTo>
                <a:lnTo>
                  <a:pt x="73621" y="0"/>
                </a:lnTo>
                <a:close/>
              </a:path>
            </a:pathLst>
          </a:custGeom>
          <a:solidFill>
            <a:srgbClr val="4F5EA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7" name="Google Shape;207;g1b5d807d25a_29_0"/>
          <p:cNvSpPr/>
          <p:nvPr/>
        </p:nvSpPr>
        <p:spPr>
          <a:xfrm>
            <a:off x="1433668" y="4752492"/>
            <a:ext cx="2014566" cy="1023400"/>
          </a:xfrm>
          <a:custGeom>
            <a:avLst/>
            <a:gdLst/>
            <a:ahLst/>
            <a:cxnLst/>
            <a:rect l="l" t="t" r="r" b="b"/>
            <a:pathLst>
              <a:path w="1270000" h="645160" extrusionOk="0">
                <a:moveTo>
                  <a:pt x="112153" y="18796"/>
                </a:moveTo>
                <a:lnTo>
                  <a:pt x="46609" y="0"/>
                </a:lnTo>
                <a:lnTo>
                  <a:pt x="0" y="110248"/>
                </a:lnTo>
                <a:lnTo>
                  <a:pt x="0" y="119468"/>
                </a:lnTo>
                <a:lnTo>
                  <a:pt x="60540" y="136817"/>
                </a:lnTo>
                <a:lnTo>
                  <a:pt x="112153" y="18796"/>
                </a:lnTo>
                <a:close/>
              </a:path>
              <a:path w="1270000" h="645160" extrusionOk="0">
                <a:moveTo>
                  <a:pt x="1269415" y="619760"/>
                </a:moveTo>
                <a:lnTo>
                  <a:pt x="1233360" y="522693"/>
                </a:lnTo>
                <a:lnTo>
                  <a:pt x="1184960" y="548424"/>
                </a:lnTo>
                <a:lnTo>
                  <a:pt x="1222146" y="644893"/>
                </a:lnTo>
                <a:lnTo>
                  <a:pt x="1269415" y="619760"/>
                </a:lnTo>
                <a:close/>
              </a:path>
            </a:pathLst>
          </a:custGeom>
          <a:solidFill>
            <a:srgbClr val="FFCA8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8" name="Google Shape;208;g1b5d807d25a_29_0"/>
          <p:cNvSpPr/>
          <p:nvPr/>
        </p:nvSpPr>
        <p:spPr>
          <a:xfrm>
            <a:off x="10324216" y="1430893"/>
            <a:ext cx="216566" cy="178289"/>
          </a:xfrm>
          <a:custGeom>
            <a:avLst/>
            <a:gdLst/>
            <a:ahLst/>
            <a:cxnLst/>
            <a:rect l="l" t="t" r="r" b="b"/>
            <a:pathLst>
              <a:path w="136525" h="112394" extrusionOk="0">
                <a:moveTo>
                  <a:pt x="16497" y="0"/>
                </a:moveTo>
                <a:lnTo>
                  <a:pt x="0" y="66154"/>
                </a:lnTo>
                <a:lnTo>
                  <a:pt x="120129" y="112077"/>
                </a:lnTo>
                <a:lnTo>
                  <a:pt x="136245" y="47459"/>
                </a:lnTo>
                <a:lnTo>
                  <a:pt x="16497" y="0"/>
                </a:lnTo>
                <a:close/>
              </a:path>
            </a:pathLst>
          </a:custGeom>
          <a:solidFill>
            <a:srgbClr val="CCD2F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9" name="Google Shape;209;g1b5d807d25a_29_0"/>
          <p:cNvSpPr/>
          <p:nvPr/>
        </p:nvSpPr>
        <p:spPr>
          <a:xfrm>
            <a:off x="4665549" y="383353"/>
            <a:ext cx="242755" cy="173253"/>
          </a:xfrm>
          <a:custGeom>
            <a:avLst/>
            <a:gdLst/>
            <a:ahLst/>
            <a:cxnLst/>
            <a:rect l="l" t="t" r="r" b="b"/>
            <a:pathLst>
              <a:path w="153035" h="109219" extrusionOk="0">
                <a:moveTo>
                  <a:pt x="118470" y="0"/>
                </a:moveTo>
                <a:lnTo>
                  <a:pt x="106236" y="0"/>
                </a:lnTo>
                <a:lnTo>
                  <a:pt x="0" y="52680"/>
                </a:lnTo>
                <a:lnTo>
                  <a:pt x="38138" y="109220"/>
                </a:lnTo>
                <a:lnTo>
                  <a:pt x="152641" y="50673"/>
                </a:lnTo>
                <a:lnTo>
                  <a:pt x="118470" y="0"/>
                </a:lnTo>
                <a:close/>
              </a:path>
            </a:pathLst>
          </a:custGeom>
          <a:solidFill>
            <a:srgbClr val="FFCA8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g1b5d807d25a_29_0"/>
          <p:cNvSpPr/>
          <p:nvPr/>
        </p:nvSpPr>
        <p:spPr>
          <a:xfrm>
            <a:off x="852511" y="972103"/>
            <a:ext cx="236712" cy="202464"/>
          </a:xfrm>
          <a:custGeom>
            <a:avLst/>
            <a:gdLst/>
            <a:ahLst/>
            <a:cxnLst/>
            <a:rect l="l" t="t" r="r" b="b"/>
            <a:pathLst>
              <a:path w="149225" h="127635" extrusionOk="0">
                <a:moveTo>
                  <a:pt x="100977" y="0"/>
                </a:moveTo>
                <a:lnTo>
                  <a:pt x="0" y="79971"/>
                </a:lnTo>
                <a:lnTo>
                  <a:pt x="49047" y="127342"/>
                </a:lnTo>
                <a:lnTo>
                  <a:pt x="148882" y="46266"/>
                </a:lnTo>
                <a:lnTo>
                  <a:pt x="100977" y="0"/>
                </a:lnTo>
                <a:close/>
              </a:path>
            </a:pathLst>
          </a:custGeom>
          <a:solidFill>
            <a:srgbClr val="CCD2F5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1" name="Google Shape;211;g1b5d807d25a_29_0"/>
          <p:cNvSpPr/>
          <p:nvPr/>
        </p:nvSpPr>
        <p:spPr>
          <a:xfrm>
            <a:off x="9627610" y="332485"/>
            <a:ext cx="120874" cy="101736"/>
          </a:xfrm>
          <a:custGeom>
            <a:avLst/>
            <a:gdLst/>
            <a:ahLst/>
            <a:cxnLst/>
            <a:rect l="l" t="t" r="r" b="b"/>
            <a:pathLst>
              <a:path w="76200" h="64134" extrusionOk="0">
                <a:moveTo>
                  <a:pt x="67392" y="0"/>
                </a:moveTo>
                <a:lnTo>
                  <a:pt x="0" y="0"/>
                </a:lnTo>
                <a:lnTo>
                  <a:pt x="7748" y="63845"/>
                </a:lnTo>
                <a:lnTo>
                  <a:pt x="75934" y="63845"/>
                </a:lnTo>
                <a:lnTo>
                  <a:pt x="67392" y="0"/>
                </a:lnTo>
                <a:close/>
              </a:path>
            </a:pathLst>
          </a:custGeom>
          <a:solidFill>
            <a:srgbClr val="4F5EA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12" name="Google Shape;212;g1b5d807d25a_29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4071" y="3125504"/>
            <a:ext cx="4212345" cy="3924672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1b5d807d25a_29_0"/>
          <p:cNvSpPr/>
          <p:nvPr/>
        </p:nvSpPr>
        <p:spPr>
          <a:xfrm>
            <a:off x="1810544" y="2070580"/>
            <a:ext cx="5436581" cy="2122098"/>
          </a:xfrm>
          <a:prstGeom prst="round1Rect">
            <a:avLst>
              <a:gd name="adj" fmla="val 16667"/>
            </a:avLst>
          </a:prstGeom>
          <a:solidFill>
            <a:srgbClr val="37B2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4" name="Google Shape;214;g1b5d807d25a_29_0"/>
          <p:cNvSpPr txBox="1"/>
          <p:nvPr/>
        </p:nvSpPr>
        <p:spPr>
          <a:xfrm>
            <a:off x="1807353" y="2408354"/>
            <a:ext cx="5415852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ko-KR" sz="4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DX트랙 빅프로젝트 워크시트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15" name="Google Shape;215;g1b5d807d25a_29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93849" y="215054"/>
            <a:ext cx="1489476" cy="34155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1b5d807d25a_29_0"/>
          <p:cNvSpPr txBox="1"/>
          <p:nvPr/>
        </p:nvSpPr>
        <p:spPr>
          <a:xfrm>
            <a:off x="1881776" y="4290799"/>
            <a:ext cx="5436581" cy="5232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* 본 워크시트는 빅프로젝트 과제를 도와주기 위한 워크시트이며</a:t>
            </a:r>
            <a:endParaRPr sz="14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참고용으로 작성하고 빅프로젝트 진행 부탁 드립니다. </a:t>
            </a:r>
            <a:endParaRPr sz="14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79af5dae56_4_87"/>
          <p:cNvSpPr txBox="1"/>
          <p:nvPr/>
        </p:nvSpPr>
        <p:spPr>
          <a:xfrm>
            <a:off x="134653" y="101758"/>
            <a:ext cx="6290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Weekly Scrum Template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14" name="Google Shape;314;g279af5dae56_4_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g279af5dae56_4_87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16" name="Google Shape;316;g279af5dae56_4_87"/>
          <p:cNvCxnSpPr/>
          <p:nvPr/>
        </p:nvCxnSpPr>
        <p:spPr>
          <a:xfrm>
            <a:off x="382521" y="738563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7" name="Google Shape;317;g279af5dae56_4_87"/>
          <p:cNvSpPr txBox="1"/>
          <p:nvPr/>
        </p:nvSpPr>
        <p:spPr>
          <a:xfrm>
            <a:off x="442073" y="710578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Weekly Scrum Template (2주차)</a:t>
            </a: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18" name="Google Shape;318;g279af5dae56_4_87"/>
          <p:cNvGraphicFramePr/>
          <p:nvPr>
            <p:extLst>
              <p:ext uri="{D42A27DB-BD31-4B8C-83A1-F6EECF244321}">
                <p14:modId xmlns:p14="http://schemas.microsoft.com/office/powerpoint/2010/main" val="1471366334"/>
              </p:ext>
            </p:extLst>
          </p:nvPr>
        </p:nvGraphicFramePr>
        <p:xfrm>
          <a:off x="525316" y="1064675"/>
          <a:ext cx="11141350" cy="5679311"/>
        </p:xfrm>
        <a:graphic>
          <a:graphicData uri="http://schemas.openxmlformats.org/drawingml/2006/table">
            <a:tbl>
              <a:tblPr firstRow="1" bandRow="1">
                <a:noFill/>
                <a:tableStyleId>{BCEFBB2B-A74B-4335-B0D3-1E68E0BCE4DF}</a:tableStyleId>
              </a:tblPr>
              <a:tblGrid>
                <a:gridCol w="195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9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80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734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분야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이번 주 한 일 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차주 계획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이슈사항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15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제안서 작성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환경분석서 작성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/>
                        <a:t>가치요약서 작성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전략수립서 작성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공항데이터 및 공항 예산안 확보불가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제안전략 수립, </a:t>
                      </a:r>
                      <a:b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인프라 구성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필요한 데이터 수집 및 분석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서비스 구성도 일부 완성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서비스 인프라 프로토타입 완성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인프라 구성도 작성 시작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타사의 DX솔루션과의 비교 분석(비용, 타당성)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인프라 구성도 (cacoo)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서비스 구성도 완성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인프라 및 인프라 구성도 작성하여 피드백 받기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66853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 수집 및 분석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논문과 책, 탐색한 정보를 바탕으로 데이터베이스 제작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제작한 데이터베이스로 위험 조류 Top5 선별 및 이미지 수집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수집한 조류 이미지 취합</a:t>
                      </a:r>
                      <a:b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└ roboflow 조류 이미지 데이터 셋</a:t>
                      </a:r>
                      <a:b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└ 직접 촬영/수집한 조류 사진 + 어노테이션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조류 서식지 데이터 수집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TOP5 새 당 이미지 500장씩 모으기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662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UI/UX 대시보드 구성 </a:t>
                      </a:r>
                      <a:b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및 </a:t>
                      </a: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시각화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Tool 선정 및 초안 작성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대략적인 대시보드 UI/UX 구축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662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디자인</a:t>
                      </a: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/ 영상제작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디자인 선별</a:t>
                      </a:r>
                      <a:endParaRPr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디자인 최종 선택 및 목차 구상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dirty="0"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4" name="Google Shape;324;g279af5dae56_4_435"/>
          <p:cNvGraphicFramePr/>
          <p:nvPr/>
        </p:nvGraphicFramePr>
        <p:xfrm>
          <a:off x="546016" y="1293245"/>
          <a:ext cx="11141325" cy="4610336"/>
        </p:xfrm>
        <a:graphic>
          <a:graphicData uri="http://schemas.openxmlformats.org/drawingml/2006/table">
            <a:tbl>
              <a:tblPr firstRow="1" bandRow="1">
                <a:noFill/>
                <a:tableStyleId>{BCEFBB2B-A74B-4335-B0D3-1E68E0BCE4DF}</a:tableStyleId>
              </a:tblPr>
              <a:tblGrid>
                <a:gridCol w="251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65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28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분야</a:t>
                      </a:r>
                      <a:endParaRPr/>
                    </a:p>
                  </a:txBody>
                  <a:tcPr marL="91450" marR="91450" marT="45725" marB="45725" anchor="ctr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이번 주 한 일 </a:t>
                      </a:r>
                      <a:endParaRPr/>
                    </a:p>
                  </a:txBody>
                  <a:tcPr marL="91450" marR="91450" marT="45725" marB="45725" anchor="ctr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차주 계획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이슈사항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제안서 작성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전략수립서 작성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730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 비용 산정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marR="0" lvl="0" indent="-2730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 검토 및 수정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기대효과 디벨롭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25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제안전략 수립, </a:t>
                      </a:r>
                      <a:b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인프라 구성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서비스 인프라 프로토타입 완성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인프라 구성도 작성 - Cacoo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서비스 구성도 완성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 검토 및 수정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7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 수집 및 분석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‘조류 이미지’ 수집, 라벨링 및 취합</a:t>
                      </a:r>
                      <a:b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└ roboflow 조류 이미지 데이터셋 구축 및 라벨링, 취합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‘조류 서식지 데이터’ 수집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YOLO 객체 탐지 모델 완성 및 성능 개선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UI/UX 대시보드 구성 </a:t>
                      </a:r>
                      <a:b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및 </a:t>
                      </a: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시각화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대략적인 대시보드 UI/UX 구축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대시보드 UI/UX 보완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4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디자인</a:t>
                      </a: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/ 영상제작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구상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제작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5" name="Google Shape;325;g279af5dae56_4_435"/>
          <p:cNvSpPr txBox="1"/>
          <p:nvPr/>
        </p:nvSpPr>
        <p:spPr>
          <a:xfrm>
            <a:off x="134653" y="101758"/>
            <a:ext cx="6290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Weekly Scrum Template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26" name="Google Shape;326;g279af5dae56_4_4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279af5dae56_4_435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28" name="Google Shape;328;g279af5dae56_4_435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29" name="Google Shape;329;g279af5dae56_4_435"/>
          <p:cNvSpPr txBox="1"/>
          <p:nvPr/>
        </p:nvSpPr>
        <p:spPr>
          <a:xfrm>
            <a:off x="456198" y="829765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Weekly Scrum Template (3주차)</a:t>
            </a: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79af5dae56_0_397"/>
          <p:cNvSpPr/>
          <p:nvPr/>
        </p:nvSpPr>
        <p:spPr>
          <a:xfrm>
            <a:off x="2705275" y="3329762"/>
            <a:ext cx="8505900" cy="31977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g279af5dae56_0_397"/>
          <p:cNvSpPr txBox="1"/>
          <p:nvPr/>
        </p:nvSpPr>
        <p:spPr>
          <a:xfrm>
            <a:off x="134653" y="101758"/>
            <a:ext cx="7919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데이터분석서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37" name="Google Shape;337;g279af5dae56_0_3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8" name="Google Shape;338;g279af5dae56_0_397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39" name="Google Shape;339;g279af5dae56_0_397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분석 모델링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0" name="Google Shape;340;g279af5dae56_0_397"/>
          <p:cNvSpPr/>
          <p:nvPr/>
        </p:nvSpPr>
        <p:spPr>
          <a:xfrm>
            <a:off x="685800" y="1349832"/>
            <a:ext cx="1886100" cy="10626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4000" tIns="45700" rIns="54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 목적</a:t>
            </a:r>
            <a:endParaRPr sz="14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(모델 생성 의도</a:t>
            </a:r>
            <a:r>
              <a:rPr lang="ko-KR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정리)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1" name="Google Shape;341;g279af5dae56_0_397"/>
          <p:cNvSpPr/>
          <p:nvPr/>
        </p:nvSpPr>
        <p:spPr>
          <a:xfrm>
            <a:off x="685800" y="3305011"/>
            <a:ext cx="1886100" cy="32472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모델링 결과</a:t>
            </a:r>
            <a:endParaRPr sz="14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2" name="Google Shape;342;g279af5dae56_0_397"/>
          <p:cNvSpPr/>
          <p:nvPr/>
        </p:nvSpPr>
        <p:spPr>
          <a:xfrm>
            <a:off x="2705280" y="1349820"/>
            <a:ext cx="8505900" cy="10626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CCTV 화면을 기반으로 조류 인식 프로세스 자동화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3" name="Google Shape;343;g279af5dae56_0_397"/>
          <p:cNvSpPr/>
          <p:nvPr/>
        </p:nvSpPr>
        <p:spPr>
          <a:xfrm>
            <a:off x="685800" y="2490474"/>
            <a:ext cx="1886100" cy="7392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사용 알고리즘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279af5dae56_0_397"/>
          <p:cNvSpPr/>
          <p:nvPr/>
        </p:nvSpPr>
        <p:spPr>
          <a:xfrm>
            <a:off x="2705280" y="2490462"/>
            <a:ext cx="8505900" cy="7392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</a:endParaRPr>
          </a:p>
        </p:txBody>
      </p:sp>
      <p:sp>
        <p:nvSpPr>
          <p:cNvPr id="345" name="Google Shape;345;g279af5dae56_0_397"/>
          <p:cNvSpPr txBox="1"/>
          <p:nvPr/>
        </p:nvSpPr>
        <p:spPr>
          <a:xfrm>
            <a:off x="2705278" y="2717254"/>
            <a:ext cx="8505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i="0" u="none" strike="noStrike" cap="none">
                <a:solidFill>
                  <a:schemeClr val="dk1"/>
                </a:solidFill>
              </a:rPr>
              <a:t>Y</a:t>
            </a:r>
            <a:r>
              <a:rPr lang="ko-KR">
                <a:solidFill>
                  <a:schemeClr val="dk1"/>
                </a:solidFill>
              </a:rPr>
              <a:t>OLO</a:t>
            </a:r>
            <a:r>
              <a:rPr lang="ko-KR" i="0" u="none" strike="noStrike" cap="none">
                <a:solidFill>
                  <a:schemeClr val="dk1"/>
                </a:solidFill>
              </a:rPr>
              <a:t>v</a:t>
            </a:r>
            <a:r>
              <a:rPr lang="ko-KR">
                <a:solidFill>
                  <a:schemeClr val="dk1"/>
                </a:solidFill>
              </a:rPr>
              <a:t>9m 모델을</a:t>
            </a:r>
            <a:r>
              <a:rPr lang="ko-KR" i="0" u="none" strike="noStrike" cap="none">
                <a:solidFill>
                  <a:schemeClr val="dk1"/>
                </a:solidFill>
              </a:rPr>
              <a:t> 활용한 객체 </a:t>
            </a:r>
            <a:r>
              <a:rPr lang="ko-KR">
                <a:solidFill>
                  <a:schemeClr val="dk1"/>
                </a:solidFill>
              </a:rPr>
              <a:t>인식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6" name="Google Shape;346;g279af5dae56_0_397"/>
          <p:cNvSpPr txBox="1"/>
          <p:nvPr/>
        </p:nvSpPr>
        <p:spPr>
          <a:xfrm>
            <a:off x="2747500" y="3471598"/>
            <a:ext cx="8168700" cy="23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 관련 이미지 데이터 확보:</a:t>
            </a: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ko-KR" sz="1200">
                <a:solidFill>
                  <a:schemeClr val="dk1"/>
                </a:solidFill>
              </a:rPr>
              <a:t>roboflow로부터 조류 이미지 데이터 확보  </a:t>
            </a: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ko-KR" sz="1200">
                <a:solidFill>
                  <a:schemeClr val="dk1"/>
                </a:solidFill>
              </a:rPr>
              <a:t>자체 선정한 상위 위험도 조류 이미지 추가 수집  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b="1">
                <a:solidFill>
                  <a:schemeClr val="dk1"/>
                </a:solidFill>
              </a:rPr>
              <a:t>-&gt; 학습된 YOLOv9 모델로 조류 객체 인식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300" b="1">
                <a:solidFill>
                  <a:schemeClr val="dk1"/>
                </a:solidFill>
              </a:rPr>
              <a:t>-&gt; CCTV 화면에 조류가 탐지되면 관제센터로 알림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b="1">
                <a:solidFill>
                  <a:schemeClr val="dk1"/>
                </a:solidFill>
              </a:rPr>
              <a:t>-&gt; 객체가 화면에 인식되는 시간동안의 영상은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 b="1">
                <a:solidFill>
                  <a:schemeClr val="dk1"/>
                </a:solidFill>
              </a:rPr>
              <a:t>    클라우드로 저장</a:t>
            </a:r>
            <a:endParaRPr sz="1300" b="1">
              <a:solidFill>
                <a:schemeClr val="dk1"/>
              </a:solidFill>
            </a:endParaRPr>
          </a:p>
        </p:txBody>
      </p:sp>
      <p:pic>
        <p:nvPicPr>
          <p:cNvPr id="347" name="Google Shape;347;g279af5dae56_0_3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8125" y="3466787"/>
            <a:ext cx="3919225" cy="29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79af5dae56_0_492"/>
          <p:cNvSpPr/>
          <p:nvPr/>
        </p:nvSpPr>
        <p:spPr>
          <a:xfrm>
            <a:off x="2735000" y="3307687"/>
            <a:ext cx="8505900" cy="31977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279af5dae56_0_492"/>
          <p:cNvSpPr txBox="1"/>
          <p:nvPr/>
        </p:nvSpPr>
        <p:spPr>
          <a:xfrm>
            <a:off x="134653" y="101758"/>
            <a:ext cx="7919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데이터분석서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55" name="Google Shape;355;g279af5dae56_0_4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6" name="Google Shape;356;g279af5dae56_0_492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7" name="Google Shape;357;g279af5dae56_0_492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</a:t>
            </a:r>
            <a:r>
              <a:rPr lang="ko-KR" sz="1600" b="1">
                <a:latin typeface="Malgun Gothic"/>
                <a:ea typeface="Malgun Gothic"/>
                <a:cs typeface="Malgun Gothic"/>
                <a:sym typeface="Malgun Gothic"/>
              </a:rPr>
              <a:t>베이스 메이드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8" name="Google Shape;358;g279af5dae56_0_492"/>
          <p:cNvSpPr/>
          <p:nvPr/>
        </p:nvSpPr>
        <p:spPr>
          <a:xfrm>
            <a:off x="685800" y="1349827"/>
            <a:ext cx="1886100" cy="7851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DB 메이드 </a:t>
            </a: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목적</a:t>
            </a:r>
            <a:endParaRPr sz="14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-KR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DB</a:t>
            </a: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생성 의도 정리)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9" name="Google Shape;359;g279af5dae56_0_492"/>
          <p:cNvSpPr/>
          <p:nvPr/>
        </p:nvSpPr>
        <p:spPr>
          <a:xfrm>
            <a:off x="685800" y="3305011"/>
            <a:ext cx="1886100" cy="32472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시각화</a:t>
            </a: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결과</a:t>
            </a:r>
            <a:endParaRPr sz="14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0" name="Google Shape;360;g279af5dae56_0_492"/>
          <p:cNvSpPr/>
          <p:nvPr/>
        </p:nvSpPr>
        <p:spPr>
          <a:xfrm>
            <a:off x="2705275" y="1349825"/>
            <a:ext cx="8535600" cy="7851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영종도 서식 조류 중 충돌 심각성과 충돌 가능성을 계산하여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버드스트라이크를 유발하는 조류 선별(TOP5)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1" name="Google Shape;361;g279af5dae56_0_492"/>
          <p:cNvSpPr/>
          <p:nvPr/>
        </p:nvSpPr>
        <p:spPr>
          <a:xfrm>
            <a:off x="685800" y="2221563"/>
            <a:ext cx="1886100" cy="1008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b="1">
                <a:solidFill>
                  <a:schemeClr val="dk1"/>
                </a:solidFill>
              </a:rPr>
              <a:t>사용된 논문 근거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g279af5dae56_0_492"/>
          <p:cNvSpPr/>
          <p:nvPr/>
        </p:nvSpPr>
        <p:spPr>
          <a:xfrm>
            <a:off x="2705275" y="2221650"/>
            <a:ext cx="8535600" cy="10080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g279af5dae56_0_492"/>
          <p:cNvSpPr txBox="1"/>
          <p:nvPr/>
        </p:nvSpPr>
        <p:spPr>
          <a:xfrm>
            <a:off x="2705275" y="2234750"/>
            <a:ext cx="8403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조류 충돌 위험성 평가 모델 (다중 매트릭스 모델) = </a:t>
            </a:r>
            <a:r>
              <a:rPr lang="ko-KR" sz="1000" b="1">
                <a:solidFill>
                  <a:schemeClr val="dk1"/>
                </a:solidFill>
              </a:rPr>
              <a:t>[조류충돌 심각도 X 조류충돌 가능성] </a:t>
            </a:r>
            <a:r>
              <a:rPr lang="ko-KR" sz="1000">
                <a:solidFill>
                  <a:schemeClr val="dk1"/>
                </a:solidFill>
              </a:rPr>
              <a:t>조합 매트릭스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-KR" sz="1000" b="1">
                <a:solidFill>
                  <a:schemeClr val="dk1"/>
                </a:solidFill>
              </a:rPr>
              <a:t>조류 충돌 심각도 점수 </a:t>
            </a:r>
            <a:r>
              <a:rPr lang="ko-KR" sz="1000">
                <a:solidFill>
                  <a:schemeClr val="dk1"/>
                </a:solidFill>
              </a:rPr>
              <a:t>= 조류 무게 점수 × 비행행태 점수× 무리 형성 점수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-KR" sz="1000" b="1">
                <a:solidFill>
                  <a:schemeClr val="dk1"/>
                </a:solidFill>
              </a:rPr>
              <a:t>조류 충돌 가능성 점수</a:t>
            </a:r>
            <a:r>
              <a:rPr lang="ko-KR" sz="1000">
                <a:solidFill>
                  <a:schemeClr val="dk1"/>
                </a:solidFill>
              </a:rPr>
              <a:t> = 관측수 위험 점수 × 평균비행고도 위험 점수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사용한 논문 :  1.제주국제공항의 조류 위험성평가 모델 및 활용사례(항공진흥 제59호), 박상훈(한국공항공사 제주지역본부)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2. 단일 및 다중 매트릭스 모델의 비교를 통한 항공기-조류 충돌 위험성 평가모델 분석(한국환경생태학회지 33(6): 624-635, 2019), 홍미진 외 5명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64" name="Google Shape;364;g279af5dae56_0_492"/>
          <p:cNvSpPr txBox="1"/>
          <p:nvPr/>
        </p:nvSpPr>
        <p:spPr>
          <a:xfrm>
            <a:off x="2705218" y="5998106"/>
            <a:ext cx="8168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7F7F7F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7F7F7F"/>
              </a:solidFill>
            </a:endParaRPr>
          </a:p>
        </p:txBody>
      </p:sp>
      <p:pic>
        <p:nvPicPr>
          <p:cNvPr id="365" name="Google Shape;365;g279af5dae56_0_4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9466" y="4617791"/>
            <a:ext cx="2446159" cy="1765903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</p:pic>
      <p:pic>
        <p:nvPicPr>
          <p:cNvPr id="366" name="Google Shape;366;g279af5dae56_0_4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86400" y="3396575"/>
            <a:ext cx="3084651" cy="305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g279af5dae56_0_492"/>
          <p:cNvPicPr preferRelativeResize="0"/>
          <p:nvPr/>
        </p:nvPicPr>
        <p:blipFill rotWithShape="1">
          <a:blip r:embed="rId6">
            <a:alphaModFix/>
          </a:blip>
          <a:srcRect l="3204" r="3110" b="16673"/>
          <a:stretch/>
        </p:blipFill>
        <p:spPr>
          <a:xfrm>
            <a:off x="8987325" y="2234750"/>
            <a:ext cx="2015425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279af5dae56_0_49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19475" y="3396575"/>
            <a:ext cx="5055975" cy="1066019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"/>
            <a:headEnd type="none" w="sm" len="sm"/>
            <a:tailEnd type="none" w="sm" len="sm"/>
          </a:ln>
        </p:spPr>
      </p:pic>
      <p:pic>
        <p:nvPicPr>
          <p:cNvPr id="369" name="Google Shape;369;g279af5dae56_0_49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353200" y="4608625"/>
            <a:ext cx="2473160" cy="179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b5d807d25a_29_115"/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환경 분석서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76" name="Google Shape;376;g1b5d807d25a_29_1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7" name="Google Shape;377;g1b5d807d25a_29_115"/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8" name="Google Shape;378;g1b5d807d25a_29_115"/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고객 및 시장 분석 </a:t>
            </a:r>
            <a:r>
              <a:rPr lang="ko-KR" sz="18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sz="12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고객사의 니즈를 생각해보고 경쟁환경을 포함한 비즈니스 시장에 대해 분석해보세요. </a:t>
            </a: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79" name="Google Shape;379;g1b5d807d25a_29_115"/>
          <p:cNvGraphicFramePr/>
          <p:nvPr/>
        </p:nvGraphicFramePr>
        <p:xfrm>
          <a:off x="550516" y="1318718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{F2A9326B-E8BE-4E98-93EC-DD638C1E45BA}</a:tableStyleId>
              </a:tblPr>
              <a:tblGrid>
                <a:gridCol w="1278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71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구분</a:t>
                      </a:r>
                      <a:endParaRPr sz="1400" u="none" strike="noStrike" cap="none"/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 sz="1400" u="none" strike="noStrike" cap="none"/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고객사</a:t>
                      </a:r>
                      <a:endParaRPr sz="1400" b="1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(타겟기업) 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주요 니즈</a:t>
                      </a:r>
                      <a:endParaRPr sz="1400" b="1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Arial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(디지털 대전환 예정) </a:t>
                      </a:r>
                      <a:r>
                        <a:rPr lang="ko-KR" sz="10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디지털 기술을 공항 운영 전 분야뿐만 아니라 일반 직원 업무 프로세스 전반까지 적용하고자 올 연말 단기 및 중장기 로드맵과 마스터플랜을 수립하고 2030년까지 디지털 대전환을 이행할 방침이다.</a:t>
                      </a:r>
                      <a:endParaRPr sz="1000">
                        <a:solidFill>
                          <a:srgbClr val="22222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22222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Arial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(조류 퇴치 인원 확충) 24년 후반기 야생동물통제대 대원 10명 확충으로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조류퇴치 임무에 대한 중요성 인식하고 있다.</a:t>
                      </a:r>
                      <a:endParaRPr sz="1000" b="1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Arial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(공항 인근 안팎의 항공기 안전환경 조성) 비행장에서 항공기 운항에 위협요소로 작용할 수 있는 버드스트라이크 사고를 최소화하기 위해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항공기 안전환경을 조성함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으로써 인명과 재산을 보호해야 한다.</a:t>
                      </a:r>
                      <a:endParaRPr sz="1000" b="1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고객사의 고객</a:t>
                      </a:r>
                      <a:endParaRPr sz="1400" b="1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(실사용자) </a:t>
                      </a:r>
                      <a:endParaRPr sz="1400" b="1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주요 니즈</a:t>
                      </a:r>
                      <a:endParaRPr sz="1400" b="1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Malgun Gothic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(인천국제공항 야생동물통제대 권혁락 대장 인터뷰) </a:t>
                      </a:r>
                      <a:b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“버드 스트라이크가 발생했을 때 육안으로 확인이 가능할 때도 있지만 일부 조직만 남아있을 때가 대부분이에요. 이것을 조류의 잔해라고 하는데요, 깃털만 살짝 남아 있다면 국립생물자 원관에 DNA 분석을 의뢰해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 어떤 조류인지 알아내는 거죠”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Font typeface="Malgun Gothic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(인천국제공항 야생동물통제대 순찰대원 인터뷰) </a:t>
                      </a:r>
                      <a:b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“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조류 이동 경로가 정확하지 않아 이동을 예측하기 어려워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 마음이 불안하다.”</a:t>
                      </a: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80" name="Google Shape;380;g1b5d807d25a_29_115"/>
          <p:cNvGraphicFramePr/>
          <p:nvPr/>
        </p:nvGraphicFramePr>
        <p:xfrm>
          <a:off x="5941702" y="1318718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{F2A9326B-E8BE-4E98-93EC-DD638C1E45BA}</a:tableStyleId>
              </a:tblPr>
              <a:tblGrid>
                <a:gridCol w="13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8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91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 솔루션(상품) 관련 시장 동향 및 전망</a:t>
                      </a:r>
                      <a:endParaRPr sz="1400" u="none" strike="noStrike" cap="none"/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9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/>
                        <a:t>시장동향</a:t>
                      </a:r>
                      <a:endParaRPr sz="1400" b="1" u="none" strike="noStrike" cap="none"/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marR="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Malgun Gothic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(조류 분포 현황 파악을 위한 생태조사와 DB구축)  </a:t>
                      </a:r>
                      <a:b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이학재 인천국제공항공사 사장은 “인천공항과 영종도 지역의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조류 분포 현황을 파악하기 위한 생태조사를 매달 실시한 뒤 데이터베이스를 구축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하고 있다”며 “서울지방항공청, 국립생물자원관, 공군, 항공사 등과 조류정보를 공유하고 합동 통제활동에 나선다”고 말했다.</a:t>
                      </a:r>
                      <a:b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marR="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Malgun Gothic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(로빈 레이더社)  </a:t>
                      </a: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360° 3D 레이더로 수천마리의 새를 동시에 추적</a:t>
                      </a:r>
                      <a:b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6-8km 추적 분류 범위(큰 새 한정)를 설정하여</a:t>
                      </a: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새들의 날아가는 경로 예측</a:t>
                      </a:r>
                      <a:b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레이더 기기 설치를 위해 국내 인천공항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부지내</a:t>
                      </a:r>
                      <a:b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적합성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및 장소 탐색 필요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로 인한 시간소요</a:t>
                      </a:r>
                      <a:b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과거 또는 실시간 인텔리전스 분석 리스트</a:t>
                      </a:r>
                      <a:b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인터페이스 데이터를 기반으로 보고서 뷰어에서 데이터 구성 및 저장</a:t>
                      </a: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92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/>
                        <a:t>시장전망</a:t>
                      </a:r>
                      <a:endParaRPr sz="1400" b="1" u="none" strike="noStrike" cap="none"/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(버드스트라이크 사건 추세)  한국공항공사에 따르면 2019년 91건이던 버드 스트라이크는 2020년 70건으로 줄다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2021년부터 계속 증가하고 있다.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 2021년 99건, 2022년 111건, 지난해에는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130건으로 상승 추세다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b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(조류 탐지 시스템 시장 규모)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2022년 1억 800만 달러에서 2031년 2억 5,460만 달러로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성장할 것으로 예상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되며,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2022년부터 2031년까지 연평균 성장률(CAGR)은 10.0%</a:t>
                      </a: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이다.</a:t>
                      </a:r>
                      <a:b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2921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000"/>
                        <a:buChar char="-"/>
                      </a:pPr>
                      <a:r>
                        <a:rPr lang="ko-KR" sz="1000">
                          <a:latin typeface="Arial"/>
                          <a:ea typeface="Arial"/>
                          <a:cs typeface="Arial"/>
                          <a:sym typeface="Arial"/>
                        </a:rPr>
                        <a:t>(한국공항공사의 조류 충돌 예방책) 한국공항공사는 조류충돌 예방을 위해 </a:t>
                      </a:r>
                      <a:r>
                        <a:rPr lang="ko-KR" sz="10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공항주변 조류생태계 분석 강화와 조류이동패턴 예측모델을 수립</a:t>
                      </a:r>
                      <a:endParaRPr sz="10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6" name="Google Shape;386;g279af5dae56_7_97"/>
          <p:cNvGraphicFramePr/>
          <p:nvPr/>
        </p:nvGraphicFramePr>
        <p:xfrm>
          <a:off x="558800" y="1227212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{F2A9326B-E8BE-4E98-93EC-DD638C1E45BA}</a:tableStyleId>
              </a:tblPr>
              <a:tblGrid>
                <a:gridCol w="138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2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56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645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구분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내용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45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고객(사)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/>
                        <a:t>(B2G) 인천국제공항공사</a:t>
                      </a:r>
                      <a:endParaRPr sz="13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22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i="1" u="none" strike="noStrike" cap="none">
                          <a:solidFill>
                            <a:schemeClr val="dk1"/>
                          </a:solidFill>
                        </a:rPr>
                        <a:t>주요 니즈</a:t>
                      </a:r>
                      <a:endParaRPr sz="14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AutoNum type="arabicPeriod"/>
                      </a:pPr>
                      <a:r>
                        <a:rPr lang="ko-KR" sz="13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(버드스트라이크 감소)</a:t>
                      </a: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: 엔데믹 이후 항공기 운항이 증가하고, 기후변화로 인해 철새들의 이동과 체류 시간이 늘어나면서 버드스트라이크의 위험이 높아짐. 버드스트라이크를 예방하기 위한 긴급한 대응이 필요함.</a:t>
                      </a:r>
                      <a:endParaRPr sz="13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AutoNum type="arabicPeriod"/>
                      </a:pPr>
                      <a:r>
                        <a:rPr lang="ko-KR" sz="13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(공항 조류 및 생태 자료 데이터화)</a:t>
                      </a: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: 조류 분포 현황을 파악하기 위해 매달 생태조사를 실시하고 데이터베이스를 구축할 필요성을 인식하고 있음. 또한, 조류 생태계 분석을 강화하고 조류 이동 패턴 예측 모델을 수립하여 체계적인 관리가 필요함.</a:t>
                      </a:r>
                      <a:b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즉, 공항 안의 에어사이드 활주로에서 조류를 감지하고, 공항 밖 랜드사이드의 순찰과 보고서 업무를 디지털화하여 잠재적 위험 요소를 효율적으로 관리하는 시스템이 필요함.</a:t>
                      </a:r>
                      <a:endParaRPr sz="13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AutoNum type="arabicPeriod"/>
                      </a:pPr>
                      <a:r>
                        <a:rPr lang="ko-KR" sz="13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(디지털 대전환)</a:t>
                      </a: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: AI와 DX를 활용하여 일반 직원 업무 프로세스 전반까지 적용하여 2030년까지 디지털 대전환을 이행할 의사가 있음</a:t>
                      </a:r>
                      <a:endParaRPr sz="13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Arial"/>
                        <a:buAutoNum type="arabicPeriod"/>
                      </a:pPr>
                      <a:r>
                        <a:rPr lang="ko-KR" sz="13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(출동시간 감소)</a:t>
                      </a: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: 현재는 조류가 흔적을 남기고 갔다는 신고를 받으면 출등해서 해결하는 방식</a:t>
                      </a:r>
                      <a:endParaRPr sz="13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3507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현재 업무 및 프로세스(AS-IS)</a:t>
                      </a:r>
                      <a:endParaRPr b="1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Nanum Gothic"/>
                        <a:buAutoNum type="arabicPeriod"/>
                      </a:pPr>
                      <a:r>
                        <a:rPr lang="ko-KR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통제대원의 판단에 의존하여 조류를 퇴치함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Nanum Gothic"/>
                        <a:buAutoNum type="arabicPeriod"/>
                      </a:pPr>
                      <a:r>
                        <a:rPr lang="ko-KR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조류의 유입요인을 파악하고 주변 서식을 방지하기 위해 주기적으로 야생동물 위험점검을 시행하고 보고서를 작성함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Nanum Gothic"/>
                        <a:buAutoNum type="arabicPeriod"/>
                      </a:pPr>
                      <a:r>
                        <a:rPr lang="ko-KR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통제대원들은 조류 도감 책자를 근거로 출현 조류종을 파악하고 직접 촬영하는 등 조류 데이터베이스 구축이 미비함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87" name="Google Shape;387;g279af5dae56_7_97"/>
          <p:cNvSpPr txBox="1"/>
          <p:nvPr/>
        </p:nvSpPr>
        <p:spPr>
          <a:xfrm>
            <a:off x="134653" y="101758"/>
            <a:ext cx="577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가치요약서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88" name="Google Shape;388;g279af5dae56_7_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9" name="Google Shape;389;g279af5dae56_7_97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90" name="Google Shape;390;g279af5dae56_7_97"/>
          <p:cNvSpPr txBox="1"/>
          <p:nvPr/>
        </p:nvSpPr>
        <p:spPr>
          <a:xfrm>
            <a:off x="382521" y="85784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포지셔닝 정의 </a:t>
            </a:r>
            <a:r>
              <a:rPr lang="ko-KR" sz="18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sz="12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고객사의 현재 사업 수행</a:t>
            </a:r>
            <a:r>
              <a:rPr lang="ko-KR" sz="1200">
                <a:latin typeface="Malgun Gothic"/>
                <a:ea typeface="Malgun Gothic"/>
                <a:cs typeface="Malgun Gothic"/>
                <a:sym typeface="Malgun Gothic"/>
              </a:rPr>
              <a:t>의 현황을 작성하고, 우리 </a:t>
            </a:r>
            <a:r>
              <a:rPr lang="ko-KR" sz="12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솔루션의 핵심 기능을 수립해주세요.</a:t>
            </a: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6" name="Google Shape;396;g279af5dae56_7_183"/>
          <p:cNvGraphicFramePr/>
          <p:nvPr/>
        </p:nvGraphicFramePr>
        <p:xfrm>
          <a:off x="558800" y="1227212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{F2A9326B-E8BE-4E98-93EC-DD638C1E45BA}</a:tableStyleId>
              </a:tblPr>
              <a:tblGrid>
                <a:gridCol w="138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2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56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645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구분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내용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솔루션 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적용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(TO-BE)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차별점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AutoNum type="arabicPeriod"/>
                      </a:pPr>
                      <a:r>
                        <a:rPr lang="ko-KR" sz="1300"/>
                        <a:t>경험이 아닌 객관적인 데이터 기반 임무수행 가능함</a:t>
                      </a:r>
                      <a:endParaRPr sz="1300"/>
                    </a:p>
                    <a:p>
                      <a:pPr marL="457200" marR="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AutoNum type="arabicPeriod"/>
                      </a:pPr>
                      <a:r>
                        <a:rPr lang="ko-KR" sz="1300"/>
                        <a:t>객체 탐지를 통한 조류 인식 프로세스를 자동화함</a:t>
                      </a:r>
                      <a:endParaRPr sz="1300"/>
                    </a:p>
                    <a:p>
                      <a:pPr marL="457200" marR="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AutoNum type="arabicPeriod"/>
                      </a:pPr>
                      <a:r>
                        <a:rPr lang="ko-KR" sz="1300"/>
                        <a:t>대시보드 플랫폼으로 보고서 업무를 통합 관리함</a:t>
                      </a:r>
                      <a:endParaRPr sz="1300"/>
                    </a:p>
                    <a:p>
                      <a:pPr marL="457200" marR="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AutoNum type="arabicPeriod"/>
                      </a:pPr>
                      <a:r>
                        <a:rPr lang="ko-KR" sz="1300"/>
                        <a:t>디지털 조류 도감으로 효율적인 데이터 관리가 가능함</a:t>
                      </a:r>
                      <a:endParaRPr sz="13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13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동등점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AutoNum type="arabicPeriod"/>
                      </a:pPr>
                      <a:r>
                        <a:rPr lang="ko-KR" sz="1300"/>
                        <a:t>BAT Car 이동을 활용한 조류퇴치 임무수행</a:t>
                      </a:r>
                      <a:endParaRPr sz="1300"/>
                    </a:p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AutoNum type="arabicPeriod"/>
                      </a:pPr>
                      <a:r>
                        <a:rPr lang="ko-KR" sz="1300"/>
                        <a:t>대시보드를 통한 의사결정</a:t>
                      </a:r>
                      <a:endParaRPr sz="13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217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솔루션 목표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Malgun Gothic"/>
                        <a:buAutoNum type="arabicPeriod"/>
                      </a:pPr>
                      <a:r>
                        <a:rPr lang="ko-KR" sz="13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[YOLO 기반 객체 탐지 시스템]</a:t>
                      </a:r>
                      <a:br>
                        <a:rPr lang="ko-KR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</a:br>
                      <a:r>
                        <a:rPr lang="ko-KR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 → YOLO 모델을 활용하여 기체에 접근한 조류를 감지하고 이를 근거로 적절한 조류 퇴치 임무 수행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Nanum Gothic"/>
                        <a:buAutoNum type="arabicPeriod"/>
                      </a:pPr>
                      <a:r>
                        <a:rPr lang="ko-KR" sz="13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[관제 대시보드]</a:t>
                      </a:r>
                      <a:br>
                        <a:rPr lang="ko-KR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</a:br>
                      <a:r>
                        <a:rPr lang="ko-KR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 → 공항 근처에서 관측되는 조류 종을 파악하고 위험군 종 별 습성과 서식 현황을 분석하여 효율적인 조류 퇴치 방법 연구에 도움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Nanum Gothic"/>
                        <a:buAutoNum type="arabicPeriod"/>
                      </a:pPr>
                      <a:r>
                        <a:rPr lang="ko-KR" sz="13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[조류 도감 DB]</a:t>
                      </a:r>
                      <a:endParaRPr sz="13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4572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 → 기존 책을 가지고 다니며 조류를 파악했던 통제대원의 인천 영종도 조류 데이터를 어플리케이션 DB로 제공하여 업무의 효율을 높임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경제적(정략적) 가치</a:t>
                      </a:r>
                      <a:b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 sz="12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(환산근거&amp;방법)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AutoNum type="arabicPeriod"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국내 공항 연간 100여건 버드스트라이크 발생</a:t>
                      </a:r>
                      <a:endParaRPr sz="13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sz="1300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▲</a:t>
                      </a: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2020년 70건, </a:t>
                      </a:r>
                      <a:r>
                        <a:rPr lang="ko-KR" sz="1300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▲</a:t>
                      </a: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2021년 99건, </a:t>
                      </a:r>
                      <a:r>
                        <a:rPr lang="ko-KR" sz="1300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▲</a:t>
                      </a: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2022년 111건, </a:t>
                      </a:r>
                      <a:r>
                        <a:rPr lang="ko-KR" sz="1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sz="1300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▲</a:t>
                      </a: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2023년 130건)</a:t>
                      </a:r>
                      <a:endParaRPr sz="13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lvl="0" indent="-3111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AutoNum type="arabicPeriod"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국내 항공기-조류 충돌 사고 피해 추정 금액</a:t>
                      </a:r>
                      <a:endParaRPr sz="13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sz="1300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▲</a:t>
                      </a: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2020년 231억, </a:t>
                      </a:r>
                      <a:r>
                        <a:rPr lang="ko-KR" sz="1300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▲</a:t>
                      </a: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2021년 326억 7,000만원, </a:t>
                      </a:r>
                      <a:r>
                        <a:rPr lang="ko-KR" sz="1300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▲</a:t>
                      </a: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2022년 366억 3,000만원, </a:t>
                      </a:r>
                      <a:r>
                        <a:rPr lang="ko-KR" sz="1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sz="1300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▲</a:t>
                      </a: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2023년 429억) </a:t>
                      </a:r>
                      <a:endParaRPr sz="13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97" name="Google Shape;397;g279af5dae56_7_183"/>
          <p:cNvSpPr txBox="1"/>
          <p:nvPr/>
        </p:nvSpPr>
        <p:spPr>
          <a:xfrm>
            <a:off x="134653" y="101758"/>
            <a:ext cx="577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가치요약서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98" name="Google Shape;398;g279af5dae56_7_1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9" name="Google Shape;399;g279af5dae56_7_183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0" name="Google Shape;400;g279af5dae56_7_183"/>
          <p:cNvSpPr txBox="1"/>
          <p:nvPr/>
        </p:nvSpPr>
        <p:spPr>
          <a:xfrm>
            <a:off x="382521" y="85784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포지셔닝 정의 </a:t>
            </a:r>
            <a:r>
              <a:rPr lang="ko-KR" sz="18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sz="12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고객사의 현재 사업 수행</a:t>
            </a:r>
            <a:r>
              <a:rPr lang="ko-KR" sz="1200">
                <a:latin typeface="Malgun Gothic"/>
                <a:ea typeface="Malgun Gothic"/>
                <a:cs typeface="Malgun Gothic"/>
                <a:sym typeface="Malgun Gothic"/>
              </a:rPr>
              <a:t>의 현황을 작성하고, 우리 </a:t>
            </a:r>
            <a:r>
              <a:rPr lang="ko-KR" sz="12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솔루션의 핵심 기능을 수립해주세요.</a:t>
            </a: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79af5dae56_2_176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</a:t>
            </a: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솔루션 시각화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07" name="Google Shape;407;g279af5dae56_2_1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8" name="Google Shape;408;g279af5dae56_2_176"/>
          <p:cNvCxnSpPr/>
          <p:nvPr/>
        </p:nvCxnSpPr>
        <p:spPr>
          <a:xfrm>
            <a:off x="382521" y="8096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9" name="Google Shape;409;g279af5dae56_2_176"/>
          <p:cNvSpPr txBox="1"/>
          <p:nvPr/>
        </p:nvSpPr>
        <p:spPr>
          <a:xfrm>
            <a:off x="382521" y="7815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기능1 - CCTV 기반 조류 객체 인식</a:t>
            </a:r>
            <a:endParaRPr sz="16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10" name="Google Shape;410;g279af5dae56_2_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42394"/>
            <a:ext cx="11887196" cy="82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g279af5dae56_2_1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219921"/>
            <a:ext cx="11887197" cy="4322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79af5dae56_2_224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</a:t>
            </a: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솔루션 시각화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18" name="Google Shape;418;g279af5dae56_2_2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9" name="Google Shape;419;g279af5dae56_2_224"/>
          <p:cNvCxnSpPr/>
          <p:nvPr/>
        </p:nvCxnSpPr>
        <p:spPr>
          <a:xfrm>
            <a:off x="382521" y="8096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20" name="Google Shape;420;g279af5dae56_2_224"/>
          <p:cNvSpPr txBox="1"/>
          <p:nvPr/>
        </p:nvSpPr>
        <p:spPr>
          <a:xfrm>
            <a:off x="382521" y="7815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기능1 - CCTV 대시보드 화면 UI &amp; UX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21" name="Google Shape;421;g279af5dae56_2_2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42394"/>
            <a:ext cx="11887196" cy="82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g279af5dae56_2_2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6000" y="2067521"/>
            <a:ext cx="9900008" cy="4485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79af5dae56_2_274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</a:t>
            </a: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솔루션 시각화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29" name="Google Shape;429;g279af5dae56_2_2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0" name="Google Shape;430;g279af5dae56_2_274"/>
          <p:cNvCxnSpPr/>
          <p:nvPr/>
        </p:nvCxnSpPr>
        <p:spPr>
          <a:xfrm>
            <a:off x="382521" y="8096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1" name="Google Shape;431;g279af5dae56_2_274"/>
          <p:cNvSpPr txBox="1"/>
          <p:nvPr/>
        </p:nvSpPr>
        <p:spPr>
          <a:xfrm>
            <a:off x="382521" y="7815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>
                <a:latin typeface="Malgun Gothic"/>
                <a:ea typeface="Malgun Gothic"/>
                <a:cs typeface="Malgun Gothic"/>
                <a:sym typeface="Malgun Gothic"/>
              </a:rPr>
              <a:t>기능2 - 공항 근처 조류 생태정보 DB구축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32" name="Google Shape;432;g279af5dae56_2_2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42394"/>
            <a:ext cx="11887196" cy="82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g279af5dae56_2_2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8100" y="2067521"/>
            <a:ext cx="10135799" cy="4485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b5d807d25a_29_53"/>
          <p:cNvSpPr txBox="1"/>
          <p:nvPr/>
        </p:nvSpPr>
        <p:spPr>
          <a:xfrm>
            <a:off x="134654" y="101758"/>
            <a:ext cx="412302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주차별 제출 자료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22" name="Google Shape;222;g1b5d807d25a_29_53"/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23" name="Google Shape;223;g1b5d807d25a_29_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g1b5d807d25a_29_53"/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매주 금요일 주차별 산출물 제출</a:t>
            </a: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25" name="Google Shape;225;g1b5d807d25a_29_53"/>
          <p:cNvGraphicFramePr/>
          <p:nvPr/>
        </p:nvGraphicFramePr>
        <p:xfrm>
          <a:off x="752679" y="1324836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{2177E2CA-B09C-4610-A33D-F8B3E0BB8325}</a:tableStyleId>
              </a:tblPr>
              <a:tblGrid>
                <a:gridCol w="2246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6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6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5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구분</a:t>
                      </a:r>
                      <a:endParaRPr sz="1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 자료</a:t>
                      </a:r>
                      <a:endParaRPr sz="16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권장진도</a:t>
                      </a:r>
                      <a:endParaRPr sz="1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ko-KR" sz="18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데드라인</a:t>
                      </a:r>
                      <a:endParaRPr sz="18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5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과제 심의</a:t>
                      </a:r>
                      <a:endParaRPr sz="1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Weekly Scrum &amp; 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조별 과제 정의서, 데이터 정의서</a:t>
                      </a:r>
                      <a:endParaRPr sz="16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1주차</a:t>
                      </a:r>
                      <a:endParaRPr sz="16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~6.21</a:t>
                      </a:r>
                      <a:endParaRPr sz="1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75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타당성 검토</a:t>
                      </a:r>
                      <a:endParaRPr/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Weekly Scrum &amp;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데이터분석,환경분석서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가치요약서,시각화결과, IT 인프라 구성, 전략 수립서</a:t>
                      </a:r>
                      <a:endParaRPr sz="16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2-3주차</a:t>
                      </a:r>
                      <a:endParaRPr sz="16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~7.5</a:t>
                      </a:r>
                      <a:endParaRPr sz="1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5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품질 평가</a:t>
                      </a:r>
                      <a:endParaRPr/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Weekly Scrum &amp; 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 발표 레이아웃,</a:t>
                      </a:r>
                      <a:endParaRPr sz="1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최종본,1페이지 안내 최종본</a:t>
                      </a:r>
                      <a:endParaRPr sz="1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4-5주차</a:t>
                      </a:r>
                      <a:endParaRPr sz="16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~7.19</a:t>
                      </a:r>
                      <a:endParaRPr/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5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과제 완료 처리</a:t>
                      </a:r>
                      <a:endParaRPr sz="1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Weekly Scrum &amp; 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최종산출물(총 7종)</a:t>
                      </a:r>
                      <a:endParaRPr sz="16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6주차</a:t>
                      </a:r>
                      <a:endParaRPr sz="16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ko-KR" sz="1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~7.26</a:t>
                      </a:r>
                      <a:endParaRPr sz="1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05675" marR="105675" marT="52850" marB="52850" anchor="ctr">
                    <a:lnL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79af5dae56_2_252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</a:t>
            </a: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솔루션 시각화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0" name="Google Shape;440;g279af5dae56_2_2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1" name="Google Shape;441;g279af5dae56_2_252"/>
          <p:cNvCxnSpPr/>
          <p:nvPr/>
        </p:nvCxnSpPr>
        <p:spPr>
          <a:xfrm>
            <a:off x="382521" y="8096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2" name="Google Shape;442;g279af5dae56_2_252"/>
          <p:cNvSpPr txBox="1"/>
          <p:nvPr/>
        </p:nvSpPr>
        <p:spPr>
          <a:xfrm>
            <a:off x="382521" y="7815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>
                <a:latin typeface="Malgun Gothic"/>
                <a:ea typeface="Malgun Gothic"/>
                <a:cs typeface="Malgun Gothic"/>
                <a:sym typeface="Malgun Gothic"/>
              </a:rPr>
              <a:t>기능2 - (</a:t>
            </a:r>
            <a:r>
              <a:rPr lang="ko-KR" sz="16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공항 근처 조류)생태정보 DB를 통계, 시각화하여 대시보드 플랫폼 형식으로 제공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3" name="Google Shape;443;g279af5dae56_2_2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42394"/>
            <a:ext cx="11887196" cy="82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g279af5dae56_2_2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7425" y="2372325"/>
            <a:ext cx="10190176" cy="370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79af5dae56_2_240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</a:t>
            </a: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솔루션 시각화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51" name="Google Shape;451;g279af5dae56_2_2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2" name="Google Shape;452;g279af5dae56_2_240"/>
          <p:cNvCxnSpPr/>
          <p:nvPr/>
        </p:nvCxnSpPr>
        <p:spPr>
          <a:xfrm>
            <a:off x="382521" y="8096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3" name="Google Shape;453;g279af5dae56_2_240"/>
          <p:cNvSpPr txBox="1"/>
          <p:nvPr/>
        </p:nvSpPr>
        <p:spPr>
          <a:xfrm>
            <a:off x="382521" y="7815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>
                <a:latin typeface="Malgun Gothic"/>
                <a:ea typeface="Malgun Gothic"/>
                <a:cs typeface="Malgun Gothic"/>
                <a:sym typeface="Malgun Gothic"/>
              </a:rPr>
              <a:t>기능3 - </a:t>
            </a:r>
            <a:r>
              <a:rPr lang="ko-KR" sz="16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조류 생태 보고서 및 도감 DX화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54" name="Google Shape;454;g279af5dae56_2_2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42394"/>
            <a:ext cx="11887196" cy="82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g279af5dae56_2_2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3000" y="2067521"/>
            <a:ext cx="9913951" cy="4485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79af5dae56_2_33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</a:t>
            </a: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서비스 흐름도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62" name="Google Shape;462;g279af5dae56_2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3" name="Google Shape;463;g279af5dae56_2_33"/>
          <p:cNvCxnSpPr/>
          <p:nvPr/>
        </p:nvCxnSpPr>
        <p:spPr>
          <a:xfrm>
            <a:off x="382521" y="8096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4" name="Google Shape;464;g279af5dae56_2_33"/>
          <p:cNvSpPr txBox="1"/>
          <p:nvPr/>
        </p:nvSpPr>
        <p:spPr>
          <a:xfrm>
            <a:off x="382521" y="7815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>
                <a:latin typeface="Malgun Gothic"/>
                <a:ea typeface="Malgun Gothic"/>
                <a:cs typeface="Malgun Gothic"/>
                <a:sym typeface="Malgun Gothic"/>
              </a:rPr>
              <a:t>서비스 흐름도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65" name="Google Shape;465;g279af5dae56_2_33"/>
          <p:cNvPicPr preferRelativeResize="0"/>
          <p:nvPr/>
        </p:nvPicPr>
        <p:blipFill rotWithShape="1">
          <a:blip r:embed="rId4">
            <a:alphaModFix/>
          </a:blip>
          <a:srcRect l="2143" t="4086" r="1739" b="2820"/>
          <a:stretch/>
        </p:blipFill>
        <p:spPr>
          <a:xfrm>
            <a:off x="386000" y="1181050"/>
            <a:ext cx="11269499" cy="524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g279af5dae56_2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125" y="898975"/>
            <a:ext cx="10392101" cy="5845551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g279af5dae56_2_43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</a:t>
            </a: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목표 시스템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83" name="Google Shape;483;g279af5dae56_2_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4" name="Google Shape;484;g279af5dae56_2_43"/>
          <p:cNvCxnSpPr/>
          <p:nvPr/>
        </p:nvCxnSpPr>
        <p:spPr>
          <a:xfrm>
            <a:off x="382521" y="8096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85" name="Google Shape;485;g279af5dae56_2_43"/>
          <p:cNvSpPr txBox="1"/>
          <p:nvPr/>
        </p:nvSpPr>
        <p:spPr>
          <a:xfrm>
            <a:off x="382521" y="7815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>
                <a:latin typeface="Malgun Gothic"/>
                <a:ea typeface="Malgun Gothic"/>
                <a:cs typeface="Malgun Gothic"/>
                <a:sym typeface="Malgun Gothic"/>
              </a:rPr>
              <a:t>목표 시스템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Google Shape;491;g279af5dae56_2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500" y="1059850"/>
            <a:ext cx="9801302" cy="5513249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g279af5dae56_2_65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 IT 인프라 구성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93" name="Google Shape;493;g279af5dae56_2_6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4" name="Google Shape;494;g279af5dae56_2_65"/>
          <p:cNvCxnSpPr/>
          <p:nvPr/>
        </p:nvCxnSpPr>
        <p:spPr>
          <a:xfrm>
            <a:off x="382521" y="8096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5" name="Google Shape;495;g279af5dae56_2_65"/>
          <p:cNvSpPr txBox="1"/>
          <p:nvPr/>
        </p:nvSpPr>
        <p:spPr>
          <a:xfrm>
            <a:off x="382521" y="7815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IT 인프라 구성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1" name="Google Shape;501;g279af5dae56_2_76"/>
          <p:cNvGraphicFramePr/>
          <p:nvPr/>
        </p:nvGraphicFramePr>
        <p:xfrm>
          <a:off x="382522" y="2060951"/>
          <a:ext cx="8476350" cy="4457175"/>
        </p:xfrm>
        <a:graphic>
          <a:graphicData uri="http://schemas.openxmlformats.org/drawingml/2006/table">
            <a:tbl>
              <a:tblPr>
                <a:noFill/>
                <a:tableStyleId>{537829CC-BBF5-4BF6-ACA7-00D1E539B3DB}</a:tableStyleId>
              </a:tblPr>
              <a:tblGrid>
                <a:gridCol w="1317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2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7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평가항목</a:t>
                      </a:r>
                      <a:endParaRPr sz="14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전략명(Item)</a:t>
                      </a:r>
                      <a:endParaRPr sz="14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세부내용</a:t>
                      </a:r>
                      <a:endParaRPr sz="14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360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ko-KR" sz="10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기술적 요소</a:t>
                      </a:r>
                      <a:endParaRPr sz="10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ko-KR" sz="1000" b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: 업무적 측면에서 고객에게 줄 수 있는 기대효과</a:t>
                      </a:r>
                      <a:endParaRPr sz="10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</a:t>
                      </a:r>
                      <a:r>
                        <a:rPr lang="ko-KR" sz="11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전략</a:t>
                      </a: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1] 기존 </a:t>
                      </a:r>
                      <a:r>
                        <a:rPr lang="ko-KR" sz="1100" b="1">
                          <a:solidFill>
                            <a:schemeClr val="dk1"/>
                          </a:solidFill>
                        </a:rPr>
                        <a:t>CCTV</a:t>
                      </a: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를 활용한 </a:t>
                      </a:r>
                      <a:r>
                        <a:rPr lang="ko-KR" sz="1100" b="1">
                          <a:solidFill>
                            <a:schemeClr val="dk1"/>
                          </a:solidFill>
                        </a:rPr>
                        <a:t>AI SOLUTION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YOLOv8 AI 모델을 활용해 조류(객체)를 학습시킨 후, CCTV 영상을 KT Cloud에 연동하여 탐지 영상 저장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50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[전략2] </a:t>
                      </a:r>
                      <a:r>
                        <a:rPr lang="ko-KR" sz="1100" b="1">
                          <a:solidFill>
                            <a:schemeClr val="dk1"/>
                          </a:solidFill>
                        </a:rPr>
                        <a:t>디지털 생태 보고서와 조류 도감 구축</a:t>
                      </a:r>
                      <a:endParaRPr sz="1100" b="1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공항일대 조류 및 생태계 보고서 플랫폼을 제공하여 조류 데이터의 DB(새 사진, 울음소리, 서식지) 구축 및 저장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50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[전략3] </a:t>
                      </a:r>
                      <a:r>
                        <a:rPr lang="ko-KR" sz="1100" b="1">
                          <a:solidFill>
                            <a:schemeClr val="dk1"/>
                          </a:solidFill>
                        </a:rPr>
                        <a:t>대시보드</a:t>
                      </a: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로 고위험군 선정 및 조류 파악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영종도 서식 조류의 행동패턴과 서식지 정보를 제공하여 잠재적 위험성이 높은 조류를 선별 및 집중 관리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4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>
                          <a:solidFill>
                            <a:schemeClr val="dk1"/>
                          </a:solidFill>
                        </a:rPr>
                        <a:t>핵심 차별화 요소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solidFill>
                            <a:schemeClr val="dk1"/>
                          </a:solidFill>
                        </a:rPr>
                        <a:t>: 당사(KT)만이 보유한 확실한 강점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</a:t>
                      </a:r>
                      <a:r>
                        <a:rPr lang="ko-KR" sz="11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전략4</a:t>
                      </a: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]</a:t>
                      </a:r>
                      <a:r>
                        <a:rPr lang="ko-KR" sz="11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sz="1100" b="1">
                          <a:solidFill>
                            <a:schemeClr val="dk1"/>
                          </a:solidFill>
                        </a:rPr>
                        <a:t>자체 알고리즘 기반 영종도 지역 고위험군 조류 선정</a:t>
                      </a: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과 지속적 관리</a:t>
                      </a:r>
                      <a:endParaRPr sz="11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다중 매트릭스(조류충돌 심각성 X 조류충돌 가능성)를 활용하여 영종도 지역의 고위험군 조류 선정 및 파악</a:t>
                      </a: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1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2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사업관리요소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000" b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: 조직, 인력, 일정, 품질관리 등</a:t>
                      </a:r>
                      <a:endParaRPr sz="10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</a:t>
                      </a:r>
                      <a:r>
                        <a:rPr lang="ko-KR" sz="11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전략5</a:t>
                      </a: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]</a:t>
                      </a:r>
                      <a:r>
                        <a:rPr lang="ko-KR" sz="11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sz="1100" b="1">
                          <a:solidFill>
                            <a:schemeClr val="dk1"/>
                          </a:solidFill>
                        </a:rPr>
                        <a:t>조류 퇴치 업무의 DX를 통한 </a:t>
                      </a:r>
                      <a:r>
                        <a:rPr lang="ko-KR" sz="11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대원들의 업무 효율성 제고</a:t>
                      </a:r>
                      <a:endParaRPr sz="1100" b="1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문서형태의 조류도감을 CRUD 기능 어플리케이션과 생태 보고서를 대시보드로 제공하여 조류 관련 의사결정 지원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502" name="Google Shape;502;g279af5dae56_2_76"/>
          <p:cNvGraphicFramePr/>
          <p:nvPr/>
        </p:nvGraphicFramePr>
        <p:xfrm>
          <a:off x="9228472" y="2060950"/>
          <a:ext cx="2714650" cy="4457175"/>
        </p:xfrm>
        <a:graphic>
          <a:graphicData uri="http://schemas.openxmlformats.org/drawingml/2006/table">
            <a:tbl>
              <a:tblPr>
                <a:noFill/>
                <a:tableStyleId>{537829CC-BBF5-4BF6-ACA7-00D1E539B3DB}</a:tableStyleId>
              </a:tblPr>
              <a:tblGrid>
                <a:gridCol w="2714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5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 기대효과</a:t>
                      </a:r>
                      <a:endParaRPr sz="14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12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br>
                        <a:rPr lang="ko-KR" sz="1100">
                          <a:solidFill>
                            <a:schemeClr val="dk1"/>
                          </a:solidFill>
                        </a:rPr>
                      </a:b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[전략1] 조류 탐지 자동화를 통한 통제대원의 신속한 조치가 가능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[전략2] 인천공항 조류에 최적화된 조류 DB 구축으로 데이터 접근성 최적화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[전략3] 공항 주변 생태 보고서 통합 관리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[전략4] 알고리즘 기반 고위험군 조류 자동 업데이트 및 지속적인 관리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[전략5] 대원의 현장 대응능력 향상 및 업무 효율성 제고</a:t>
                      </a:r>
                      <a:br>
                        <a:rPr lang="ko-KR" sz="1100">
                          <a:solidFill>
                            <a:schemeClr val="dk1"/>
                          </a:solidFill>
                        </a:rPr>
                      </a:b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[도입 효과] 버드스트라이크 감소 및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</a:rPr>
                        <a:t>안전한 운항 환경 조성</a:t>
                      </a:r>
                      <a:endParaRPr sz="1100" b="1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100" b="1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34300" marB="343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03" name="Google Shape;503;g279af5dae56_2_76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[타당성 검토] 전략 수립서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04" name="Google Shape;504;g279af5dae56_2_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5" name="Google Shape;505;g279af5dae56_2_76"/>
          <p:cNvGrpSpPr/>
          <p:nvPr/>
        </p:nvGrpSpPr>
        <p:grpSpPr>
          <a:xfrm>
            <a:off x="382521" y="781594"/>
            <a:ext cx="8922300" cy="308400"/>
            <a:chOff x="382521" y="781594"/>
            <a:chExt cx="8922300" cy="308400"/>
          </a:xfrm>
        </p:grpSpPr>
        <p:cxnSp>
          <p:nvCxnSpPr>
            <p:cNvPr id="506" name="Google Shape;506;g279af5dae56_2_76"/>
            <p:cNvCxnSpPr/>
            <p:nvPr/>
          </p:nvCxnSpPr>
          <p:spPr>
            <a:xfrm>
              <a:off x="382521" y="809625"/>
              <a:ext cx="0" cy="252300"/>
            </a:xfrm>
            <a:prstGeom prst="straightConnector1">
              <a:avLst/>
            </a:prstGeom>
            <a:noFill/>
            <a:ln w="57150" cap="flat" cmpd="sng">
              <a:solidFill>
                <a:srgbClr val="37B2AC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507" name="Google Shape;507;g279af5dae56_2_76"/>
            <p:cNvSpPr txBox="1"/>
            <p:nvPr/>
          </p:nvSpPr>
          <p:spPr>
            <a:xfrm>
              <a:off x="458721" y="781594"/>
              <a:ext cx="8846100" cy="30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ko-KR" sz="1600" b="1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전략구성 패턴 </a:t>
              </a:r>
              <a:r>
                <a:rPr lang="ko-KR" sz="1800" b="1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: </a:t>
              </a:r>
              <a:r>
                <a:rPr lang="ko-KR" sz="12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자사의 차별화된 경쟁력을 기반으로 전략 아이템을 도출하고, 사업 컨셉을 수립해주세요.</a:t>
              </a:r>
              <a:r>
                <a:rPr lang="ko-KR" sz="16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</a:t>
              </a:r>
              <a:endPara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508" name="Google Shape;508;g279af5dae56_2_76"/>
          <p:cNvSpPr/>
          <p:nvPr/>
        </p:nvSpPr>
        <p:spPr>
          <a:xfrm rot="5400000">
            <a:off x="7141293" y="4282332"/>
            <a:ext cx="3811028" cy="324000"/>
          </a:xfrm>
          <a:prstGeom prst="flowChartManualOperation">
            <a:avLst/>
          </a:prstGeom>
          <a:gradFill>
            <a:gsLst>
              <a:gs pos="0">
                <a:srgbClr val="8E7878"/>
              </a:gs>
              <a:gs pos="50000">
                <a:srgbClr val="CEADAD"/>
              </a:gs>
              <a:gs pos="100000">
                <a:srgbClr val="F7D0D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09" name="Google Shape;509;g279af5dae56_2_76"/>
          <p:cNvSpPr/>
          <p:nvPr/>
        </p:nvSpPr>
        <p:spPr>
          <a:xfrm>
            <a:off x="382525" y="1128187"/>
            <a:ext cx="11560500" cy="828900"/>
          </a:xfrm>
          <a:prstGeom prst="rect">
            <a:avLst/>
          </a:prstGeom>
          <a:solidFill>
            <a:srgbClr val="F2F2F2"/>
          </a:solidFill>
          <a:ln w="254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[제안 핵심 메세지]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/>
              <a:t>조류 위치 파악과 도감책자를 통한 조류판단의 어려움을 해결하기 위해</a:t>
            </a: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/>
              <a:t>실시간 조류 탐지 시스템, 대시보드, 조류 도감 및 생태 보고서의 디지털 전환 솔루션을 제안합니다</a:t>
            </a: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Google Shape;515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24"/>
          <p:cNvSpPr/>
          <p:nvPr/>
        </p:nvSpPr>
        <p:spPr>
          <a:xfrm>
            <a:off x="1578196" y="2461534"/>
            <a:ext cx="120173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ko-KR" sz="2000" b="0" i="0" u="none" strike="noStrike" cap="none">
                <a:solidFill>
                  <a:srgbClr val="02BDB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 3.</a:t>
            </a:r>
            <a:endParaRPr sz="2000" b="0" i="0" u="none" strike="noStrike" cap="none">
              <a:solidFill>
                <a:srgbClr val="02BDB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517" name="Google Shape;517;p24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18" name="Google Shape;518;p24"/>
          <p:cNvSpPr txBox="1"/>
          <p:nvPr/>
        </p:nvSpPr>
        <p:spPr>
          <a:xfrm>
            <a:off x="1918259" y="3150510"/>
            <a:ext cx="8355481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00" tIns="56225" rIns="112500" bIns="562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품질 평가 산출물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5"/>
          <p:cNvSpPr txBox="1"/>
          <p:nvPr/>
        </p:nvSpPr>
        <p:spPr>
          <a:xfrm>
            <a:off x="134653" y="101758"/>
            <a:ext cx="6290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[품질 평가] Weekly Scrum Template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25" name="Google Shape;52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26" name="Google Shape;526;p25"/>
          <p:cNvGraphicFramePr/>
          <p:nvPr/>
        </p:nvGraphicFramePr>
        <p:xfrm>
          <a:off x="546016" y="1293245"/>
          <a:ext cx="11141325" cy="5358672"/>
        </p:xfrm>
        <a:graphic>
          <a:graphicData uri="http://schemas.openxmlformats.org/drawingml/2006/table">
            <a:tbl>
              <a:tblPr firstRow="1" bandRow="1">
                <a:noFill/>
                <a:tableStyleId>{BCEFBB2B-A74B-4335-B0D3-1E68E0BCE4DF}</a:tableStyleId>
              </a:tblPr>
              <a:tblGrid>
                <a:gridCol w="251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5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85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9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분야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이번 주 한 일 </a:t>
                      </a:r>
                      <a:endParaRPr/>
                    </a:p>
                  </a:txBody>
                  <a:tcPr marL="91450" marR="91450" marT="45725" marB="45725" anchor="ctr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차주 계획</a:t>
                      </a:r>
                      <a:endParaRPr/>
                    </a:p>
                  </a:txBody>
                  <a:tcPr marL="91450" marR="91450" marT="45725" marB="45725" anchor="ctr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이슈사항</a:t>
                      </a:r>
                      <a:endParaRPr/>
                    </a:p>
                  </a:txBody>
                  <a:tcPr marL="91450" marR="91450" marT="45725" marB="45725" anchor="ctr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71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 수집 및 분석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 비용 산정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서비스 구성 추가 작성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Why KT, Why KT Cloud 분석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KT 솔루션 특장점 분석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Why KT &amp; KT 클라우드 완성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371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제안전략 수립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서비스 인프라, 목표시스템 수정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기대효과 빌드업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AsIs - 솔루션 - To be 연결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인프라 구성도 수정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 검토 및 수정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기대효과 비용적 측면 시각화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2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시각화, 인프라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YOLO 객체 탐지 모델 성능평가 및 개선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사업 솔루션 기반 1P 설명서 제작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72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제안서 작성/ PPT 디자인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UI &amp; UX 프로토타입 완성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UI &amp; UX 영상 제작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7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기타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27" name="Google Shape;527;p25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528" name="Google Shape;528;p25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29" name="Google Shape;529;p25"/>
          <p:cNvSpPr txBox="1"/>
          <p:nvPr/>
        </p:nvSpPr>
        <p:spPr>
          <a:xfrm>
            <a:off x="456198" y="829765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Weekly Scrum Template (4주차)</a:t>
            </a: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6"/>
          <p:cNvSpPr txBox="1"/>
          <p:nvPr/>
        </p:nvSpPr>
        <p:spPr>
          <a:xfrm>
            <a:off x="134653" y="101758"/>
            <a:ext cx="6290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[품질 평가] Weekly Scrum Template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36" name="Google Shape;536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37" name="Google Shape;537;p26"/>
          <p:cNvGraphicFramePr/>
          <p:nvPr/>
        </p:nvGraphicFramePr>
        <p:xfrm>
          <a:off x="546016" y="1293245"/>
          <a:ext cx="11141325" cy="5272111"/>
        </p:xfrm>
        <a:graphic>
          <a:graphicData uri="http://schemas.openxmlformats.org/drawingml/2006/table">
            <a:tbl>
              <a:tblPr firstRow="1" bandRow="1">
                <a:noFill/>
                <a:tableStyleId>{BCEFBB2B-A74B-4335-B0D3-1E68E0BCE4DF}</a:tableStyleId>
              </a:tblPr>
              <a:tblGrid>
                <a:gridCol w="251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5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85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1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분야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이번 주 한 일 </a:t>
                      </a:r>
                      <a:endParaRPr/>
                    </a:p>
                  </a:txBody>
                  <a:tcPr marL="91450" marR="91450" marT="45725" marB="45725" anchor="ctr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차주 계획</a:t>
                      </a:r>
                      <a:endParaRPr/>
                    </a:p>
                  </a:txBody>
                  <a:tcPr marL="91450" marR="91450" marT="45725" marB="45725" anchor="ctr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이슈사항</a:t>
                      </a:r>
                      <a:endParaRPr/>
                    </a:p>
                  </a:txBody>
                  <a:tcPr marL="91450" marR="91450" marT="45725" marB="45725" anchor="ctr"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 수집 및 분석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Why KT - KT 강점, 사업연혁 확정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 비용 추산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헤드메시지 작성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향후 계획 수립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9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제안전략 수립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 검토 및 수정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9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시각화, 인프라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YOLO 객체 인식 모델 성능 개선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사업 솔루션 기반 1P 설명서 제작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9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제안서 작성/ PPT 디자인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UI &amp; UX 시연 영상 제작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기타</a:t>
                      </a:r>
                      <a:endParaRPr/>
                    </a:p>
                  </a:txBody>
                  <a:tcPr marL="91450" marR="91450" marT="45725" marB="45725" anchor="ctr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최종 완성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 숏 영상 PPT 제작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쇼츠 영상 촬영 및 편집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730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Char char="•"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발표 영상 촬영 및 편집 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 sz="12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38" name="Google Shape;538;p26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539" name="Google Shape;539;p26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0" name="Google Shape;540;p26"/>
          <p:cNvSpPr txBox="1"/>
          <p:nvPr/>
        </p:nvSpPr>
        <p:spPr>
          <a:xfrm>
            <a:off x="456198" y="829765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Weekly Scrum Template (5주차)</a:t>
            </a: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b5d807d25a_29_325"/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[품질평가] 제안 발표 레이아웃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47" name="Google Shape;547;g1b5d807d25a_29_3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8" name="Google Shape;548;g1b5d807d25a_29_325"/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9" name="Google Shape;549;g1b5d807d25a_29_325"/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발표 자료 레이아웃 : </a:t>
            </a:r>
            <a:r>
              <a:rPr lang="ko-KR" sz="12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제안서의 스토리 흐름에 따라 각 목차별 강조사항을 기술해주세요.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50" name="Google Shape;550;g1b5d807d25a_29_325"/>
          <p:cNvGraphicFramePr/>
          <p:nvPr>
            <p:extLst>
              <p:ext uri="{D42A27DB-BD31-4B8C-83A1-F6EECF244321}">
                <p14:modId xmlns:p14="http://schemas.microsoft.com/office/powerpoint/2010/main" val="3928086039"/>
              </p:ext>
            </p:extLst>
          </p:nvPr>
        </p:nvGraphicFramePr>
        <p:xfrm>
          <a:off x="382521" y="1272316"/>
          <a:ext cx="11466575" cy="4426759"/>
        </p:xfrm>
        <a:graphic>
          <a:graphicData uri="http://schemas.openxmlformats.org/drawingml/2006/table">
            <a:tbl>
              <a:tblPr>
                <a:tableStyleId>{BCEFBB2B-A74B-4335-B0D3-1E68E0BCE4DF}</a:tableStyleId>
              </a:tblPr>
              <a:tblGrid>
                <a:gridCol w="1105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3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0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 dirty="0">
                          <a:sym typeface="Arial"/>
                        </a:rPr>
                        <a:t>목차</a:t>
                      </a:r>
                      <a:endParaRPr sz="1200" b="1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세부 목차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할당 Page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작성방안(Keyword 및 selling point)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헤드메시지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38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서비스 개요</a:t>
                      </a:r>
                      <a:endParaRPr sz="11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dirty="0"/>
                        <a:t>1</a:t>
                      </a:r>
                      <a:endParaRPr sz="1000" dirty="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dirty="0"/>
                        <a:t>(p5)</a:t>
                      </a:r>
                      <a:endParaRPr sz="10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CCTV 기반 조류 객체 인식</a:t>
                      </a: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조류 생태 보고서 및 도감 디지털화</a:t>
                      </a: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야생동물 통제대 관제 대시보드</a:t>
                      </a: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“객체 탐지를 통한 버드 스트라이크 예방 솔루션”</a:t>
                      </a:r>
                      <a:endParaRPr sz="11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38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사업 개요</a:t>
                      </a:r>
                      <a:endParaRPr sz="11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/>
                        <a:t>제안사 소개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dirty="0"/>
                        <a:t> 3</a:t>
                      </a:r>
                      <a:endParaRPr sz="1000" dirty="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dirty="0"/>
                        <a:t>(p6~8)</a:t>
                      </a:r>
                      <a:endParaRPr sz="10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도메인 특화 ‘완전 맞춤형‘ AI 서비스 제공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국내 기업 중 데이터 센터 최다 보유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공공 </a:t>
                      </a:r>
                      <a:r>
                        <a:rPr lang="ko-KR" sz="1100" dirty="0" err="1"/>
                        <a:t>Daas</a:t>
                      </a:r>
                      <a:r>
                        <a:rPr lang="ko-KR" sz="1100" dirty="0"/>
                        <a:t> 최다 수주 등 공공 시장 선도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영상 분석, 관제 서비스 경험 다수 보유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“고객 친화적 서비스와 독보적인 클라우드 점유율”</a:t>
                      </a: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“KT의 Ai 관제 서비스 적용 사례”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38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제안 배경</a:t>
                      </a:r>
                      <a:endParaRPr sz="11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제안 배경</a:t>
                      </a:r>
                      <a:endParaRPr sz="110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고객사 현황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/>
                        <a:t>     6</a:t>
                      </a:r>
                      <a:endParaRPr sz="10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/>
                        <a:t>(p9~14)</a:t>
                      </a:r>
                      <a:endParaRPr sz="10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과거부터 현재까지 증가하고 있는 조류 충돌 사고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조류 충돌이 야기하는 비행기 부품 별 수리 비용, 조류 충돌 한 건 당 피해 금액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인천공항의 현재 대응 방식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인터뷰와 기사를 통해 확인할 수 있는 인천공항의 니즈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“조류 충돌 사고 증가: 항공 안전의 위기”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“조류 충돌 사고로 인한 피해금액”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“조류 충돌 방지를 위한 인천 국제 공항의 현황”</a:t>
                      </a: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“디지털 혁신으로 강화된 안전: 인천국제공항의 니즈”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g1b5d807d25a_29_3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b5d807d25a_29_314"/>
          <p:cNvSpPr/>
          <p:nvPr/>
        </p:nvSpPr>
        <p:spPr>
          <a:xfrm>
            <a:off x="1578196" y="2461534"/>
            <a:ext cx="120173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ko-KR" sz="2000" b="0" i="0" u="none" strike="noStrike" cap="none">
                <a:solidFill>
                  <a:srgbClr val="02BDB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 1.</a:t>
            </a:r>
            <a:endParaRPr sz="2000" b="0" i="0" u="none" strike="noStrike" cap="none">
              <a:solidFill>
                <a:srgbClr val="02BDB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33" name="Google Shape;233;g1b5d807d25a_29_314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4" name="Google Shape;234;g1b5d807d25a_29_314"/>
          <p:cNvSpPr txBox="1"/>
          <p:nvPr/>
        </p:nvSpPr>
        <p:spPr>
          <a:xfrm>
            <a:off x="1918259" y="3150510"/>
            <a:ext cx="8355481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00" tIns="56225" rIns="112500" bIns="562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과제 심의 산출물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279af5dae56_3_87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[품질평가] 제안 발표 레이아웃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57" name="Google Shape;557;g279af5dae56_3_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8" name="Google Shape;558;g279af5dae56_3_87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9" name="Google Shape;559;g279af5dae56_3_87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발표 자료 레이아웃 : </a:t>
            </a:r>
            <a:r>
              <a:rPr lang="ko-KR" sz="12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제안서의 스토리 흐름에 따라 각 목차별 강조사항을 기술해주세요.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560" name="Google Shape;560;g279af5dae56_3_87"/>
          <p:cNvGraphicFramePr/>
          <p:nvPr>
            <p:extLst>
              <p:ext uri="{D42A27DB-BD31-4B8C-83A1-F6EECF244321}">
                <p14:modId xmlns:p14="http://schemas.microsoft.com/office/powerpoint/2010/main" val="2391462552"/>
              </p:ext>
            </p:extLst>
          </p:nvPr>
        </p:nvGraphicFramePr>
        <p:xfrm>
          <a:off x="362721" y="1166191"/>
          <a:ext cx="11466575" cy="5430430"/>
        </p:xfrm>
        <a:graphic>
          <a:graphicData uri="http://schemas.openxmlformats.org/drawingml/2006/table">
            <a:tbl>
              <a:tblPr>
                <a:tableStyleId>{BCEFBB2B-A74B-4335-B0D3-1E68E0BCE4DF}</a:tableStyleId>
              </a:tblPr>
              <a:tblGrid>
                <a:gridCol w="90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13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51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0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 dirty="0">
                          <a:sym typeface="Arial"/>
                        </a:rPr>
                        <a:t>목차</a:t>
                      </a:r>
                      <a:endParaRPr sz="1200" b="1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세부 목차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할당 Page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작성방안(Keyword 및 selling point)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헤드메시지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솔루션</a:t>
                      </a:r>
                      <a:endParaRPr sz="11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 dirty="0"/>
                        <a:t>솔루션 개요</a:t>
                      </a:r>
                      <a:endParaRPr sz="11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000"/>
                        <a:t>1</a:t>
                      </a:r>
                      <a:br>
                        <a:rPr lang="ko-KR" sz="1000"/>
                      </a:br>
                      <a:r>
                        <a:rPr lang="ko-KR" sz="1000"/>
                        <a:t>(p16)</a:t>
                      </a:r>
                      <a:endParaRPr sz="10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1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/>
                        <a:t>판단에 의존한 조류 퇴치에서 자동화된 조류 인식으로 전환</a:t>
                      </a:r>
                      <a:br>
                        <a:rPr lang="ko-KR" sz="1100"/>
                      </a:br>
                      <a:r>
                        <a:rPr lang="ko-KR" sz="1100"/>
                        <a:t>조류 데이터베이스 구축 및 효율적인 데이터 관리</a:t>
                      </a:r>
                      <a:br>
                        <a:rPr lang="ko-KR" sz="1100"/>
                      </a:br>
                      <a:r>
                        <a:rPr lang="ko-KR" sz="1100"/>
                        <a:t>통합 대시보드 플랫폼을 통한 업무 관리</a:t>
                      </a:r>
                      <a:br>
                        <a:rPr lang="ko-KR" sz="1100"/>
                      </a:b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/>
                        <a:t>“데이터에 근거한 조류 퇴치 업무 디지털화”</a:t>
                      </a:r>
                      <a:endParaRPr sz="110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9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솔루션</a:t>
                      </a:r>
                      <a:endParaRPr sz="11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서비스 흐름도</a:t>
                      </a:r>
                      <a:endParaRPr sz="11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000"/>
                        <a:t>1</a:t>
                      </a:r>
                      <a:br>
                        <a:rPr lang="ko-KR" sz="1000"/>
                      </a:br>
                      <a:r>
                        <a:rPr lang="ko-KR" sz="1000"/>
                        <a:t>(p17)</a:t>
                      </a:r>
                      <a:endParaRPr sz="10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dirty="0"/>
                        <a:t>YOLOv9 AI 모델을 이용한 CCTV 영상 속 조류 객체 인식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dirty="0"/>
                        <a:t>야생동물통제대에 조류 출몰 및 위치 알림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dirty="0"/>
                        <a:t>객체 인식된 영상과 공항 주변 조류 정보 데이터 저장</a:t>
                      </a:r>
                      <a:br>
                        <a:rPr lang="ko-KR" sz="1100" dirty="0"/>
                      </a:br>
                      <a:r>
                        <a:rPr lang="ko-KR" sz="1100" dirty="0"/>
                        <a:t>통제대원 어플리케이션으로 객체 탐지 영상과 조류 도감 조회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dirty="0"/>
                        <a:t>BAT </a:t>
                      </a:r>
                      <a:r>
                        <a:rPr lang="ko-KR" sz="1100" dirty="0" err="1"/>
                        <a:t>CAR의</a:t>
                      </a:r>
                      <a:r>
                        <a:rPr lang="ko-KR" sz="1100" dirty="0"/>
                        <a:t> </a:t>
                      </a:r>
                      <a:r>
                        <a:rPr lang="ko-KR" sz="1100" dirty="0" err="1"/>
                        <a:t>기가아이즈를</a:t>
                      </a:r>
                      <a:r>
                        <a:rPr lang="ko-KR" sz="1100" dirty="0"/>
                        <a:t> 활용하여 저장된 영상 데이터 제공</a:t>
                      </a:r>
                      <a:endParaRPr sz="11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/>
                        <a:t>“자동화된 조류 탐지 및 알림으로 신속한 업무 환경”</a:t>
                      </a: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91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솔루션</a:t>
                      </a:r>
                      <a:endParaRPr sz="11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솔루션 기능</a:t>
                      </a:r>
                      <a:endParaRPr sz="11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000"/>
                        <a:t>6</a:t>
                      </a:r>
                      <a:br>
                        <a:rPr lang="ko-KR" sz="1000"/>
                      </a:br>
                      <a:r>
                        <a:rPr lang="ko-KR" sz="1000"/>
                        <a:t>(p18-23)</a:t>
                      </a:r>
                      <a:endParaRPr sz="10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dirty="0"/>
                        <a:t>CCTV 영상을 AI 솔루션으로 분석해 영상 속 조류를 인식하고 출몰 위치를 알림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dirty="0"/>
                        <a:t>조류 생태 보고서 및 도감을 </a:t>
                      </a:r>
                      <a:r>
                        <a:rPr lang="ko-KR" sz="1100" dirty="0" err="1"/>
                        <a:t>디지털화하여</a:t>
                      </a:r>
                      <a:r>
                        <a:rPr lang="ko-KR" sz="1100" dirty="0"/>
                        <a:t> 공항 생태 관리 업무의 편의성 증대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dirty="0" err="1"/>
                        <a:t>통제대</a:t>
                      </a:r>
                      <a:r>
                        <a:rPr lang="ko-KR" sz="1100" dirty="0"/>
                        <a:t> 관제 대시보드로 생태 보고서 열람과 고위험군 조류 파악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dirty="0"/>
                        <a:t>조류 위험성 평가모델로 고위험군 조류 TOP5를 선정</a:t>
                      </a:r>
                      <a:endParaRPr sz="11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/>
                        <a:t>“</a:t>
                      </a:r>
                      <a:r>
                        <a:rPr lang="ko-KR" sz="1100" dirty="0" err="1"/>
                        <a:t>AI와</a:t>
                      </a:r>
                      <a:r>
                        <a:rPr lang="ko-KR" sz="1100" dirty="0"/>
                        <a:t> </a:t>
                      </a:r>
                      <a:r>
                        <a:rPr lang="ko-KR" sz="1100" dirty="0" err="1"/>
                        <a:t>CCTV를</a:t>
                      </a:r>
                      <a:r>
                        <a:rPr lang="ko-KR" sz="1100" dirty="0"/>
                        <a:t> 통한 조류 탐지 자동화 프로세스 구축”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/>
                        <a:t>“디지털 생태 보고서와 조류 도감으로 효율적인 데이터 관리”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/>
                        <a:t>“대시보드 플랫폼을 통한 고위험군 선정 및 조류 파악”</a:t>
                      </a:r>
                      <a:endParaRPr sz="11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19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솔루션</a:t>
                      </a:r>
                      <a:endParaRPr sz="11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인프라 구성도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000"/>
                        <a:t>1</a:t>
                      </a:r>
                      <a:br>
                        <a:rPr lang="ko-KR" sz="1000"/>
                      </a:br>
                      <a:r>
                        <a:rPr lang="ko-KR" sz="1000"/>
                        <a:t>(p24)</a:t>
                      </a:r>
                      <a:endParaRPr sz="10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1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/>
                        <a:t>관제시스템 내에서 영상을 분석하고 저장해 트래픽과 비용이 과도하게 발생하는 것을 방지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/>
                        <a:t>조류가 탐지된 영상은 KT 클라우드에 저장되어 언제든 조회 가능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/>
                        <a:t>KT 클라우드에서 대시보드, 어플리케이션 등의 서비스를 조회 및 수정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/>
                        <a:t>관제시스템에 IPS와 방화벽을 두어 보안을 높임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/>
                        <a:t>BAT CAR의 기가아이즈 영상 데이터를 관제시스템으로 전송</a:t>
                      </a:r>
                      <a:endParaRPr sz="11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 dirty="0"/>
                        <a:t>“AI 솔루션과 클라우드를 분리해 보안성과 경제성을 갖춘 시스템”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6" name="Google Shape;566;g279af5dae56_3_179"/>
          <p:cNvGraphicFramePr/>
          <p:nvPr>
            <p:extLst>
              <p:ext uri="{D42A27DB-BD31-4B8C-83A1-F6EECF244321}">
                <p14:modId xmlns:p14="http://schemas.microsoft.com/office/powerpoint/2010/main" val="2684846784"/>
              </p:ext>
            </p:extLst>
          </p:nvPr>
        </p:nvGraphicFramePr>
        <p:xfrm>
          <a:off x="382521" y="1272316"/>
          <a:ext cx="11466575" cy="5311643"/>
        </p:xfrm>
        <a:graphic>
          <a:graphicData uri="http://schemas.openxmlformats.org/drawingml/2006/table">
            <a:tbl>
              <a:tblPr>
                <a:tableStyleId>{BCEFBB2B-A74B-4335-B0D3-1E68E0BCE4DF}</a:tableStyleId>
              </a:tblPr>
              <a:tblGrid>
                <a:gridCol w="90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2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8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3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1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 dirty="0">
                          <a:sym typeface="Arial"/>
                        </a:rPr>
                        <a:t>목차</a:t>
                      </a:r>
                      <a:endParaRPr sz="1200" b="1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세부 목차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할당 Page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작성방안(Keyword 및 selling point)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ym typeface="Arial"/>
                        </a:rPr>
                        <a:t>헤드메시지</a:t>
                      </a:r>
                      <a:endParaRPr sz="12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프로토타입</a:t>
                      </a:r>
                      <a:endParaRPr sz="11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UI &amp; UX</a:t>
                      </a:r>
                      <a:endParaRPr sz="11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dirty="0"/>
                        <a:t>4</a:t>
                      </a:r>
                      <a:endParaRPr sz="1000"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dirty="0"/>
                        <a:t>(p25-28)</a:t>
                      </a:r>
                      <a:endParaRPr sz="1000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ym typeface="Malgun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ym typeface="Malgun Gothic"/>
                        </a:rPr>
                        <a:t>CCTV 대시보드 화면에는 실시간 위치, 조류 종을 제공하고, 실시간 영상 관제 및 탐지 리스트와 영상을 제공함,</a:t>
                      </a:r>
                      <a:endParaRPr sz="1100">
                        <a:sym typeface="Malgun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ym typeface="Malgun Gothic"/>
                        </a:rPr>
                        <a:t>공항 근처 조류 생태 데이터베이스는 인천 공항 조류 분포 확인, 대시보드 설정, 데이터 추가 변경 가능, 생태 보고서 관리가 가능함</a:t>
                      </a:r>
                      <a:endParaRPr sz="1100">
                        <a:sym typeface="Malgun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“CCTV 대시보드 화면”</a:t>
                      </a: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“공항 근처 조류 생태 데이터베이스”</a:t>
                      </a:r>
                      <a:endParaRPr sz="110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기대효과</a:t>
                      </a:r>
                      <a:endParaRPr sz="11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/>
                        <a:t>정성적 기대효과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000"/>
                        <a:t>1</a:t>
                      </a:r>
                      <a:br>
                        <a:rPr lang="ko-KR" sz="1000"/>
                      </a:br>
                      <a:r>
                        <a:rPr lang="ko-KR" sz="1000"/>
                        <a:t>(p30)</a:t>
                      </a:r>
                      <a:endParaRPr sz="10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100" dirty="0">
                        <a:sym typeface="Malgun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>
                          <a:sym typeface="Malgun Gothic"/>
                        </a:rPr>
                        <a:t>AI 알고리즘을 통한 정확한 조류 판별로 </a:t>
                      </a:r>
                      <a:r>
                        <a:rPr lang="ko-KR" sz="1100" dirty="0" err="1">
                          <a:sym typeface="Malgun Gothic"/>
                        </a:rPr>
                        <a:t>오류율</a:t>
                      </a:r>
                      <a:r>
                        <a:rPr lang="ko-KR" sz="1100" dirty="0">
                          <a:sym typeface="Malgun Gothic"/>
                        </a:rPr>
                        <a:t> 60% 감소.</a:t>
                      </a:r>
                      <a:endParaRPr sz="1100" dirty="0">
                        <a:sym typeface="Malgun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>
                          <a:sym typeface="Malgun Gothic"/>
                        </a:rPr>
                        <a:t>실시간으로 대원들에게 조류 탐지 알림을 전송하여 신속한 대응 가능.</a:t>
                      </a:r>
                      <a:endParaRPr sz="1100" dirty="0">
                        <a:sym typeface="Malgun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>
                          <a:sym typeface="Malgun Gothic"/>
                        </a:rPr>
                        <a:t>데이터 기반 의사 결정으로 대원들의 통찰력 증가, 더 나은 전략 수립 가능</a:t>
                      </a:r>
                      <a:endParaRPr sz="1100" dirty="0">
                        <a:sym typeface="Malgun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1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/>
                        <a:t>“정밀한 조류 탐지와 알림으로 대원들의 신속한 조치”</a:t>
                      </a: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/>
                        <a:t>“조류도감의 디지털전환으로 조류 판단 오류 감소”</a:t>
                      </a: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/>
                        <a:t>“인천공항 기반의 조류생태데이터를 기반으로 만든 정보를 대시보드로 모니터링하여 대원들의 통찰력 증가”</a:t>
                      </a:r>
                      <a:endParaRPr sz="110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7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기대효과</a:t>
                      </a:r>
                      <a:endParaRPr sz="11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/>
                        <a:t>정량적 기대효과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000"/>
                        <a:t>2</a:t>
                      </a:r>
                      <a:br>
                        <a:rPr lang="ko-KR" sz="1000"/>
                      </a:br>
                      <a:r>
                        <a:rPr lang="ko-KR" sz="1000"/>
                        <a:t>(p31-32)</a:t>
                      </a:r>
                      <a:endParaRPr sz="10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/>
                        <a:t>네덜란드의 </a:t>
                      </a:r>
                      <a:r>
                        <a:rPr lang="ko-KR" sz="1100" dirty="0" err="1"/>
                        <a:t>스키폴</a:t>
                      </a:r>
                      <a:r>
                        <a:rPr lang="ko-KR" sz="1100" dirty="0"/>
                        <a:t> 공항 AI 조류탐지솔루션을 도입,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/>
                        <a:t>익년 </a:t>
                      </a:r>
                      <a:r>
                        <a:rPr lang="ko-KR" sz="1100" dirty="0" err="1"/>
                        <a:t>버드스트라이크</a:t>
                      </a:r>
                      <a:r>
                        <a:rPr lang="ko-KR" sz="1100" dirty="0"/>
                        <a:t> 발생 건 수 36.8건 감소,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/>
                        <a:t>인천공항 또한 도입하게 된다면 조류충돌 사고 감소 예상,</a:t>
                      </a:r>
                      <a:endParaRPr sz="11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/>
                        <a:t>‘48억 정도의 </a:t>
                      </a:r>
                      <a:r>
                        <a:rPr lang="ko-KR" sz="1100" dirty="0" err="1"/>
                        <a:t>버드스트라이크</a:t>
                      </a:r>
                      <a:r>
                        <a:rPr lang="ko-KR" sz="1100" dirty="0"/>
                        <a:t> 피해 금액 감소’</a:t>
                      </a:r>
                      <a:endParaRPr sz="11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dirty="0"/>
                        <a:t>“</a:t>
                      </a:r>
                      <a:r>
                        <a:rPr lang="ko-KR" sz="1100" dirty="0" err="1"/>
                        <a:t>AI조류탐지</a:t>
                      </a:r>
                      <a:r>
                        <a:rPr lang="ko-KR" sz="1100" dirty="0"/>
                        <a:t> 시스템 도입으로 인한 </a:t>
                      </a:r>
                      <a:r>
                        <a:rPr lang="ko-KR" sz="1100" dirty="0" err="1"/>
                        <a:t>버드스트라이크</a:t>
                      </a:r>
                      <a:r>
                        <a:rPr lang="ko-KR" sz="1100" dirty="0"/>
                        <a:t> 감소 및 안전한 운항 환경 조성”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2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100"/>
                        <a:t>향후계획</a:t>
                      </a:r>
                      <a:endParaRPr sz="11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100"/>
                        <a:t>서비스 추가</a:t>
                      </a:r>
                      <a:endParaRPr sz="11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000"/>
                        <a:t>1</a:t>
                      </a:r>
                      <a:br>
                        <a:rPr lang="ko-KR" sz="1000"/>
                      </a:br>
                      <a:r>
                        <a:rPr lang="ko-KR" sz="1000"/>
                        <a:t>(p33)</a:t>
                      </a:r>
                      <a:endParaRPr sz="10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~25년 하계 인천 국제공항 조류 데이터 추가</a:t>
                      </a: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~26년 조류 울음 소리 인식 서비스</a:t>
                      </a: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~27년 야생동물 흔적 등 기타 정보 수집 후 모델링</a:t>
                      </a: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~28년 기후변화 데이터 분석 및 조류 데이터 연계</a:t>
                      </a:r>
                      <a:endParaRPr sz="110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/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dirty="0"/>
                        <a:t>“인천 국제 공항의 조류 충돌 사고를 방지하기 </a:t>
                      </a:r>
                      <a:r>
                        <a:rPr lang="ko-KR" sz="1100" dirty="0" err="1"/>
                        <a:t>위햔</a:t>
                      </a:r>
                      <a:r>
                        <a:rPr lang="ko-KR" sz="1100" dirty="0"/>
                        <a:t> 향후 솔루션 확대 및 추가”</a:t>
                      </a:r>
                      <a:endParaRPr sz="11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67" name="Google Shape;567;g279af5dae56_3_179"/>
          <p:cNvSpPr txBox="1"/>
          <p:nvPr/>
        </p:nvSpPr>
        <p:spPr>
          <a:xfrm>
            <a:off x="134654" y="101758"/>
            <a:ext cx="50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[품질평가] 제안 발표 레이아웃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68" name="Google Shape;568;g279af5dae56_3_1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9" name="Google Shape;569;g279af5dae56_3_179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0" name="Google Shape;570;g279af5dae56_3_179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발표 자료 레이아웃 : </a:t>
            </a:r>
            <a:r>
              <a:rPr lang="ko-KR" sz="12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제안서의 스토리 흐름에 따라 각 목차별 강조사항을 기술해주세요.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27"/>
          <p:cNvSpPr/>
          <p:nvPr/>
        </p:nvSpPr>
        <p:spPr>
          <a:xfrm>
            <a:off x="1578196" y="2461534"/>
            <a:ext cx="120173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ko-KR" sz="2000" b="0" i="0" u="none" strike="noStrike" cap="none">
                <a:solidFill>
                  <a:srgbClr val="02BDB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 4.</a:t>
            </a:r>
            <a:endParaRPr sz="2000" b="0" i="0" u="none" strike="noStrike" cap="none">
              <a:solidFill>
                <a:srgbClr val="02BDB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578" name="Google Shape;578;p27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9" name="Google Shape;579;p27"/>
          <p:cNvSpPr txBox="1"/>
          <p:nvPr/>
        </p:nvSpPr>
        <p:spPr>
          <a:xfrm>
            <a:off x="1918259" y="3150510"/>
            <a:ext cx="8355481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00" tIns="56225" rIns="112500" bIns="562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과제 완료 처리 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86" name="Google Shape;586;p28"/>
          <p:cNvGraphicFramePr/>
          <p:nvPr/>
        </p:nvGraphicFramePr>
        <p:xfrm>
          <a:off x="696000" y="1370394"/>
          <a:ext cx="10800000" cy="5022850"/>
        </p:xfrm>
        <a:graphic>
          <a:graphicData uri="http://schemas.openxmlformats.org/drawingml/2006/table">
            <a:tbl>
              <a:tblPr firstRow="1" bandRow="1">
                <a:noFill/>
                <a:tableStyleId>{F2A9326B-E8BE-4E98-93EC-DD638C1E45BA}</a:tableStyleId>
              </a:tblPr>
              <a:tblGrid>
                <a:gridCol w="1656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2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18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8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분야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한 일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차주 계획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4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최종산출물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사업 솔루션 기반 1P 설명서 제작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UI &amp; UX 시연 영상 제작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프로젝트 썸네일 제작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최종 산출물 점검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최종 산출물 확인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3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발표회 준비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발표 대본 제작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발표 영상 촬영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1분 발표 영상 촬영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메타버스 프리세션 참여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부스 산출물 확인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프로젝트 관련 질문사항 준비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•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타 DX 부스 산출물 확인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cxnSp>
        <p:nvCxnSpPr>
          <p:cNvPr id="587" name="Google Shape;587;p28"/>
          <p:cNvCxnSpPr/>
          <p:nvPr/>
        </p:nvCxnSpPr>
        <p:spPr>
          <a:xfrm>
            <a:off x="798160" y="827543"/>
            <a:ext cx="0" cy="369557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88" name="Google Shape;588;p28"/>
          <p:cNvSpPr txBox="1"/>
          <p:nvPr/>
        </p:nvSpPr>
        <p:spPr>
          <a:xfrm>
            <a:off x="134653" y="101758"/>
            <a:ext cx="673521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[과제 완료] Weekly Scrum Template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89" name="Google Shape;589;p28"/>
          <p:cNvSpPr txBox="1"/>
          <p:nvPr/>
        </p:nvSpPr>
        <p:spPr>
          <a:xfrm>
            <a:off x="798160" y="858084"/>
            <a:ext cx="10527060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8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Weekly Scrum Template(6주차)</a:t>
            </a:r>
            <a:r>
              <a:rPr lang="ko-KR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Google Shape;594;g1b5d807d25a_29_3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1578"/>
            <a:ext cx="12192000" cy="6869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g1b5d807d25a_29_3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43487" y="3181859"/>
            <a:ext cx="2105026" cy="482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79af5dae56_4_0"/>
          <p:cNvSpPr txBox="1"/>
          <p:nvPr/>
        </p:nvSpPr>
        <p:spPr>
          <a:xfrm>
            <a:off x="134653" y="101758"/>
            <a:ext cx="6290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[과제 심의] Weekly Scrum Template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41" name="Google Shape;241;g279af5dae56_4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g279af5dae56_4_0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43" name="Google Shape;243;g279af5dae56_4_0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4" name="Google Shape;244;g279af5dae56_4_0"/>
          <p:cNvSpPr txBox="1"/>
          <p:nvPr/>
        </p:nvSpPr>
        <p:spPr>
          <a:xfrm>
            <a:off x="456198" y="829765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Weekly Scrum Template (1주차)</a:t>
            </a:r>
            <a:endParaRPr sz="16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45" name="Google Shape;245;g279af5dae56_4_0"/>
          <p:cNvGraphicFramePr/>
          <p:nvPr/>
        </p:nvGraphicFramePr>
        <p:xfrm>
          <a:off x="546016" y="1293245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{BCEFBB2B-A74B-4335-B0D3-1E68E0BCE4DF}</a:tableStyleId>
              </a:tblPr>
              <a:tblGrid>
                <a:gridCol w="195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9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80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40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분야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이번 주 한 일 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차주 계획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이슈사항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3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제안서 작성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과제정의서 작성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목차별 To Do list 작성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 분담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환경분석서 작성(현재 사용하고있는 공항 CCTV 현황, 실제 대응 방법 등)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/>
                        <a:t>가치요약서 작성</a:t>
                      </a:r>
                      <a:endParaRPr/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/>
                        <a:t>차별점 조사: 현장답사 및 버드스트라이크 원인 분석, CCTV종류 및 차이점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공항데이터, 현황 인터뷰 외부반출 불가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제안전략 수립, </a:t>
                      </a:r>
                      <a:b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인프라 구성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버드 스트라이크 사고 방지 제안전략 수립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KT 외의 경쟁사와 비교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필요한 데이터 수집 및 분석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인프라 구성도 - Cacoo로 제작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대응방안에 대한 비용, 타당성 검토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각 회사 별 IoT 서비스 및 강점 분석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대응 방안 구체화 어려움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0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데이터 수집 및 분석</a:t>
                      </a:r>
                      <a:endParaRPr sz="1400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Roboflow 새 이미지 링크 수집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전국 단위 조류 서식지 데이터 수집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직접 조류 사진 촬영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조류 이미지 데이터 취합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실제 EDA에 사용할 데이터의 적합성 고려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9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UI/UX 대시보드 구성 </a:t>
                      </a:r>
                      <a:b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및 </a:t>
                      </a: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시각화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Tool 선정 및 초안 작성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대략적인 대시보드 UI/UX 구축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0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디자인</a:t>
                      </a: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/ 영상제작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디자인 선별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•"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PPT 디자인 및 목차 구상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b5d807d25a_29_63"/>
          <p:cNvSpPr txBox="1"/>
          <p:nvPr/>
        </p:nvSpPr>
        <p:spPr>
          <a:xfrm>
            <a:off x="134654" y="101758"/>
            <a:ext cx="6401948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[과제 심의] 조별 과제 정의서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2" name="Google Shape;252;g1b5d807d25a_29_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3" name="Google Shape;253;g1b5d807d25a_29_63"/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4" name="Google Shape;254;g1b5d807d25a_29_63"/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조별 과제 정의서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55" name="Google Shape;255;g1b5d807d25a_29_63"/>
          <p:cNvGraphicFramePr/>
          <p:nvPr/>
        </p:nvGraphicFramePr>
        <p:xfrm>
          <a:off x="696000" y="1330518"/>
          <a:ext cx="10800000" cy="5386853"/>
        </p:xfrm>
        <a:graphic>
          <a:graphicData uri="http://schemas.openxmlformats.org/drawingml/2006/table">
            <a:tbl>
              <a:tblPr firstRow="1" bandRow="1">
                <a:noFill/>
                <a:tableStyleId>{F2A9326B-E8BE-4E98-93EC-DD638C1E45BA}</a:tableStyleId>
              </a:tblPr>
              <a:tblGrid>
                <a:gridCol w="2394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05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32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6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반/조</a:t>
                      </a:r>
                      <a:endParaRPr sz="16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/>
                        <a:t>[14조] 수도권 5반 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선정 BM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/>
                        <a:t>빅데이터 분석 컨설팅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조원 성명</a:t>
                      </a: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(조장을 맨 앞에)</a:t>
                      </a:r>
                      <a:endParaRPr sz="16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>
                          <a:latin typeface="Arial"/>
                          <a:ea typeface="Arial"/>
                          <a:cs typeface="Arial"/>
                          <a:sym typeface="Arial"/>
                        </a:rPr>
                        <a:t>목진석 김용락 유태성 이태희 임종현 장우석 조준서 차영준 최지선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5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과제명</a:t>
                      </a:r>
                      <a:endParaRPr sz="16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/>
                        <a:t>객체 탐지 솔루션을 통한 버드 스트라이크 예방</a:t>
                      </a: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15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주요 서비스 내용</a:t>
                      </a:r>
                      <a:b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</a:b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(주요 기능, 기술 포함)</a:t>
                      </a:r>
                      <a:endParaRPr sz="16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[ 1. CCTV 기반 조류 객체 인식 ]</a:t>
                      </a:r>
                      <a:endParaRPr sz="13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YOLOv9m 모델이 적용된 AI Solution에 조류가 탐지되면 공항 통제대에 조류 종과 출몰 위치 알림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객체 탐지 영상을 Cloud에 저장하여 지속적으로 열람하고 예방 조치와 현장 조류 퇴치시에 활용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[ 2. 조류 생태 보고서 · 조류 도감 디지털 전환 ]</a:t>
                      </a:r>
                      <a:endParaRPr sz="13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야생동물 위험점검 보고서를 데이터베이스로 통합 관리하여 공항 생태 관리 업무의 편의성 증대</a:t>
                      </a:r>
                      <a:endParaRPr sz="1200">
                        <a:solidFill>
                          <a:srgbClr val="0D0D0D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D0D0D"/>
                        </a:buClr>
                        <a:buSzPts val="1200"/>
                        <a:buChar char="-"/>
                      </a:pPr>
                      <a:r>
                        <a:rPr lang="ko-KR" sz="1200">
                          <a:solidFill>
                            <a:srgbClr val="0D0D0D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디지털 조류 도감으로 실시간 조회 및 수정이 </a:t>
                      </a: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가능하여 대원들의 조류 퇴치 업무 효율성을 높이고 조류 데이터 접근을 용이하게 함 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[ 3.  야생동물 통제대 관제 대시보드 ]</a:t>
                      </a:r>
                      <a:endParaRPr sz="1300" b="1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공항 근처 조류 출현 현황과 생태 보고서를 제공하여 공항 일대 조류를 정확하게 파악하고 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보고서 실시간 조회 및 수정 가능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Arial"/>
                        <a:buChar char="-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자체 알고리즘 기반 Top 5 조류를 선정하여 집중적으로 관리해야 할 조류의 종과 서식지 파악</a:t>
                      </a:r>
                      <a:endParaRPr sz="1200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5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목표 고객</a:t>
                      </a:r>
                      <a:r>
                        <a:rPr lang="ko-KR" sz="1200" b="1" u="none" strike="noStrike" cap="none">
                          <a:solidFill>
                            <a:schemeClr val="dk1"/>
                          </a:solidFill>
                        </a:rPr>
                        <a:t>(B2B.B2G 대상)</a:t>
                      </a:r>
                      <a:endParaRPr sz="16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>
                          <a:latin typeface="Arial"/>
                          <a:ea typeface="Arial"/>
                          <a:cs typeface="Arial"/>
                          <a:sym typeface="Arial"/>
                        </a:rPr>
                        <a:t>인천공항공사(B2G)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3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과제 선정 배경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올해 1월 국내 항공사 여객기가 조류와 충돌하는 버드스트라이크 발생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버드 스트라이크 발생 빈도율 증가 (2019년(91건) → 2023년(130건))</a:t>
                      </a: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048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ko-KR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현재 야생동물통제대 업무는 데이터 기반이 아닌 직원들의 경험과 지식에 근거하여 진행함</a:t>
                      </a:r>
                      <a:endParaRPr sz="1200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5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활용 데이터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latin typeface="Arial"/>
                          <a:ea typeface="Arial"/>
                          <a:cs typeface="Arial"/>
                          <a:sym typeface="Arial"/>
                        </a:rPr>
                        <a:t>YOLO 객체 탐지 모델, 자체 수집 조류 이미지, 조류 발견 위치 및 횟수(철새지리정보), 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latin typeface="Arial"/>
                          <a:ea typeface="Arial"/>
                          <a:cs typeface="Arial"/>
                          <a:sym typeface="Arial"/>
                        </a:rPr>
                        <a:t>제주공항 버드스트라이크 관련 논문, 스키폴 공항 연례 보고서</a:t>
                      </a:r>
                      <a:endParaRPr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1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600" b="1" u="none" strike="noStrike" cap="none">
                          <a:solidFill>
                            <a:schemeClr val="dk1"/>
                          </a:solidFill>
                        </a:rPr>
                        <a:t>기대 효과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latin typeface="Arial"/>
                          <a:ea typeface="Arial"/>
                          <a:cs typeface="Arial"/>
                          <a:sym typeface="Arial"/>
                        </a:rPr>
                        <a:t>통제대원의 출동 시간 감소, 조류 판단 오류 감소, 공항 주변 생태계 분석 및 예방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"/>
          <p:cNvSpPr txBox="1"/>
          <p:nvPr/>
        </p:nvSpPr>
        <p:spPr>
          <a:xfrm>
            <a:off x="134653" y="101758"/>
            <a:ext cx="673521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[과제 심의] 조별 과제 정의서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63" name="Google Shape;263;p3"/>
          <p:cNvGraphicFramePr/>
          <p:nvPr/>
        </p:nvGraphicFramePr>
        <p:xfrm>
          <a:off x="695999" y="1088534"/>
          <a:ext cx="10800000" cy="2926180"/>
        </p:xfrm>
        <a:graphic>
          <a:graphicData uri="http://schemas.openxmlformats.org/drawingml/2006/table">
            <a:tbl>
              <a:tblPr firstRow="1" bandRow="1">
                <a:noFill/>
                <a:tableStyleId>{F2A9326B-E8BE-4E98-93EC-DD638C1E45BA}</a:tableStyleId>
              </a:tblPr>
              <a:tblGrid>
                <a:gridCol w="730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4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8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8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80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80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80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68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68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680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80000">
                <a:tc rowSpan="10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rPr>
                        <a:t>조원별</a:t>
                      </a:r>
                      <a:endParaRPr b="1"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rPr>
                        <a:t>R&amp;R</a:t>
                      </a:r>
                      <a:endParaRPr b="1"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조원명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b="1"/>
                        <a:t>PM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b="1"/>
                        <a:t>인프라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데이터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모델링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/>
                        <a:t>UI&amp;UX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영상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ppt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발표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0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목진석</a:t>
                      </a:r>
                      <a:endParaRPr sz="1300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300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0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김용락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0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유태성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0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이태희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0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임종현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0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장우석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0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조준서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0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차영준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0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최지선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ㅇ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cxnSp>
        <p:nvCxnSpPr>
          <p:cNvPr id="264" name="Google Shape;264;p3"/>
          <p:cNvCxnSpPr/>
          <p:nvPr/>
        </p:nvCxnSpPr>
        <p:spPr>
          <a:xfrm>
            <a:off x="382521" y="752601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5" name="Google Shape;265;p3"/>
          <p:cNvSpPr txBox="1"/>
          <p:nvPr/>
        </p:nvSpPr>
        <p:spPr>
          <a:xfrm>
            <a:off x="382521" y="724570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조별 과제 정의서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66" name="Google Shape;266;p3"/>
          <p:cNvGraphicFramePr/>
          <p:nvPr/>
        </p:nvGraphicFramePr>
        <p:xfrm>
          <a:off x="696000" y="4078153"/>
          <a:ext cx="10800000" cy="2642400"/>
        </p:xfrm>
        <a:graphic>
          <a:graphicData uri="http://schemas.openxmlformats.org/drawingml/2006/table">
            <a:tbl>
              <a:tblPr firstRow="1" bandRow="1">
                <a:noFill/>
                <a:tableStyleId>{F2A9326B-E8BE-4E98-93EC-DD638C1E45BA}</a:tableStyleId>
              </a:tblPr>
              <a:tblGrid>
                <a:gridCol w="730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39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4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37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43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5825">
                <a:tc row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주차별 세부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일정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83125" marR="83125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주차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주요 수행 과업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일정(기한)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주요활동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비고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8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1주차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주제 선정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06/17~06/21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아이디어 도출 및 실현 가능성 검증, 툴 정리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2주차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데이터 수집 및 분석, 제안 전략 수립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06/24~06/28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조류 이미지, 위험 조류 데이터 수집 및 분석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93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3주차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데이터 가공 및 모델 성능 개선, 제안서 작성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07/01~07/05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객체 인식 모델 성능 개선, </a:t>
                      </a:r>
                      <a:endParaRPr sz="13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서비스 구성도, 인프라구성도 작성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58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4주차</a:t>
                      </a:r>
                      <a:endParaRPr sz="14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제안서 작성, UI&amp;UX 제작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07/08~07/12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솔루션 및 기대효과 구체화, 대시보드 제작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58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5주차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발표 자료 제작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07/15~07/19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PPT 제작 및 대시보드 완성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58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6주차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최종 산출물 제작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07/22~07/26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PPT 및 최종 산출물 완성,  발표 영상 촬영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58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1" u="none" strike="noStrike" cap="none">
                          <a:solidFill>
                            <a:schemeClr val="dk1"/>
                          </a:solidFill>
                        </a:rPr>
                        <a:t>7주차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최종 산출물 검토, 발표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07/29~07/30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300">
                          <a:latin typeface="Arial"/>
                          <a:ea typeface="Arial"/>
                          <a:cs typeface="Arial"/>
                          <a:sym typeface="Arial"/>
                        </a:rPr>
                        <a:t>최종 산출물 검토, 발표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200" u="none" strike="noStrike" cap="none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79af5dae56_0_120"/>
          <p:cNvSpPr/>
          <p:nvPr/>
        </p:nvSpPr>
        <p:spPr>
          <a:xfrm>
            <a:off x="685800" y="2377500"/>
            <a:ext cx="1886100" cy="2103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데이터 셋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b="1">
                <a:solidFill>
                  <a:schemeClr val="dk1"/>
                </a:solidFill>
              </a:rPr>
              <a:t>(X-독립변수,</a:t>
            </a:r>
            <a:br>
              <a:rPr lang="ko-KR" b="1">
                <a:solidFill>
                  <a:schemeClr val="dk1"/>
                </a:solidFill>
              </a:rPr>
            </a:br>
            <a:r>
              <a:rPr lang="ko-KR" b="1">
                <a:solidFill>
                  <a:schemeClr val="dk1"/>
                </a:solidFill>
              </a:rPr>
              <a:t>Y-종속변수)</a:t>
            </a:r>
            <a:endParaRPr/>
          </a:p>
        </p:txBody>
      </p:sp>
      <p:sp>
        <p:nvSpPr>
          <p:cNvPr id="273" name="Google Shape;273;g279af5dae56_0_120"/>
          <p:cNvSpPr txBox="1"/>
          <p:nvPr/>
        </p:nvSpPr>
        <p:spPr>
          <a:xfrm>
            <a:off x="134653" y="101758"/>
            <a:ext cx="6863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[과제심의] 데이터 정의서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74" name="Google Shape;274;g279af5dae56_0_1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5" name="Google Shape;275;g279af5dae56_0_120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6" name="Google Shape;276;g279af5dae56_0_120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정의서 - </a:t>
            </a:r>
            <a:r>
              <a:rPr lang="ko-KR" sz="1600" b="1">
                <a:latin typeface="Malgun Gothic"/>
                <a:ea typeface="Malgun Gothic"/>
                <a:cs typeface="Malgun Gothic"/>
                <a:sym typeface="Malgun Gothic"/>
              </a:rPr>
              <a:t>기능1. YOLO 기반 객체 탐지</a:t>
            </a:r>
            <a:endParaRPr sz="16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7" name="Google Shape;277;g279af5dae56_0_120"/>
          <p:cNvSpPr/>
          <p:nvPr/>
        </p:nvSpPr>
        <p:spPr>
          <a:xfrm>
            <a:off x="685800" y="1468244"/>
            <a:ext cx="1886100" cy="7392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확보</a:t>
            </a:r>
            <a:endParaRPr sz="14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사이트(방법)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8" name="Google Shape;278;g279af5dae56_0_120"/>
          <p:cNvSpPr/>
          <p:nvPr/>
        </p:nvSpPr>
        <p:spPr>
          <a:xfrm>
            <a:off x="685800" y="4646558"/>
            <a:ext cx="1886100" cy="18276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가설 수립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9" name="Google Shape;279;g279af5dae56_0_120"/>
          <p:cNvSpPr/>
          <p:nvPr/>
        </p:nvSpPr>
        <p:spPr>
          <a:xfrm>
            <a:off x="2705280" y="1460645"/>
            <a:ext cx="8505900" cy="7392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0" name="Google Shape;280;g279af5dae56_0_120"/>
          <p:cNvSpPr/>
          <p:nvPr/>
        </p:nvSpPr>
        <p:spPr>
          <a:xfrm>
            <a:off x="2705280" y="4646558"/>
            <a:ext cx="8505900" cy="18276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solidFill>
                  <a:schemeClr val="dk1"/>
                </a:solidFill>
              </a:rPr>
              <a:t>조류 데이터 셋을 활용하여 공항 CCTV 영상 속 새를 탐지하고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solidFill>
                  <a:schemeClr val="dk1"/>
                </a:solidFill>
              </a:rPr>
              <a:t>새 출현 자동 알림 기능으로 인력 보조 및 감시 사각지대 제거 가능</a:t>
            </a:r>
            <a:endParaRPr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81" name="Google Shape;281;g279af5dae56_0_120"/>
          <p:cNvGraphicFramePr/>
          <p:nvPr/>
        </p:nvGraphicFramePr>
        <p:xfrm>
          <a:off x="2705280" y="2360191"/>
          <a:ext cx="8518650" cy="2103000"/>
        </p:xfrm>
        <a:graphic>
          <a:graphicData uri="http://schemas.openxmlformats.org/drawingml/2006/table">
            <a:tbl>
              <a:tblPr>
                <a:noFill/>
                <a:tableStyleId>{7B776523-F98E-4AEF-9723-2D9EAAC62676}</a:tableStyleId>
              </a:tblPr>
              <a:tblGrid>
                <a:gridCol w="851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0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>
                          <a:solidFill>
                            <a:schemeClr val="dk1"/>
                          </a:solidFill>
                        </a:rPr>
                        <a:t>공항 CCTV 화면 객체 인식 데이터 셋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marL="914400" lvl="1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Char char="✔"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X : Roboflow 조류 이미지 파일, 자체 수집 조류 이미지 파일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914400" lvl="1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✔"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Y : 공항 CCTV 영상에서 객체(조류) 인식 된 CCTV 영상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82" name="Google Shape;282;g279af5dae56_0_120"/>
          <p:cNvSpPr txBox="1"/>
          <p:nvPr/>
        </p:nvSpPr>
        <p:spPr>
          <a:xfrm>
            <a:off x="2705269" y="1576238"/>
            <a:ext cx="6171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ko-KR"/>
              <a:t>Roboflow bird dataset 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ko-KR">
                <a:solidFill>
                  <a:schemeClr val="dk1"/>
                </a:solidFill>
              </a:rPr>
              <a:t>위험 조류 5종 이미지 자체 수집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79af5dae56_0_212"/>
          <p:cNvSpPr txBox="1"/>
          <p:nvPr/>
        </p:nvSpPr>
        <p:spPr>
          <a:xfrm>
            <a:off x="134653" y="101758"/>
            <a:ext cx="6863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[과제심의] 데이터 정의서</a:t>
            </a: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89" name="Google Shape;289;g279af5dae56_0_2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2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0" name="Google Shape;290;g279af5dae56_0_212"/>
          <p:cNvCxnSpPr/>
          <p:nvPr/>
        </p:nvCxnSpPr>
        <p:spPr>
          <a:xfrm>
            <a:off x="382521" y="885825"/>
            <a:ext cx="0" cy="252300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91" name="Google Shape;291;g279af5dae56_0_212"/>
          <p:cNvSpPr txBox="1"/>
          <p:nvPr/>
        </p:nvSpPr>
        <p:spPr>
          <a:xfrm>
            <a:off x="382521" y="857794"/>
            <a:ext cx="88461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b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정의서 - 기능2. 대시보드 고 위험군 조류 선정</a:t>
            </a:r>
            <a:endParaRPr sz="16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2" name="Google Shape;292;g279af5dae56_0_212"/>
          <p:cNvSpPr/>
          <p:nvPr/>
        </p:nvSpPr>
        <p:spPr>
          <a:xfrm>
            <a:off x="685800" y="2377500"/>
            <a:ext cx="1886100" cy="21030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데이터 셋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b="1">
                <a:solidFill>
                  <a:schemeClr val="dk1"/>
                </a:solidFill>
              </a:rPr>
              <a:t>(X-독립변수,</a:t>
            </a:r>
            <a:br>
              <a:rPr lang="ko-KR" b="1">
                <a:solidFill>
                  <a:schemeClr val="dk1"/>
                </a:solidFill>
              </a:rPr>
            </a:br>
            <a:r>
              <a:rPr lang="ko-KR" b="1">
                <a:solidFill>
                  <a:schemeClr val="dk1"/>
                </a:solidFill>
              </a:rPr>
              <a:t>Y-종속변수)</a:t>
            </a:r>
            <a:endParaRPr/>
          </a:p>
        </p:txBody>
      </p:sp>
      <p:sp>
        <p:nvSpPr>
          <p:cNvPr id="293" name="Google Shape;293;g279af5dae56_0_212"/>
          <p:cNvSpPr/>
          <p:nvPr/>
        </p:nvSpPr>
        <p:spPr>
          <a:xfrm>
            <a:off x="685800" y="4646558"/>
            <a:ext cx="1886100" cy="18276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가설 수립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4" name="Google Shape;294;g279af5dae56_0_212"/>
          <p:cNvSpPr/>
          <p:nvPr/>
        </p:nvSpPr>
        <p:spPr>
          <a:xfrm>
            <a:off x="2705275" y="1460727"/>
            <a:ext cx="8505900" cy="7392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5" name="Google Shape;295;g279af5dae56_0_212"/>
          <p:cNvSpPr/>
          <p:nvPr/>
        </p:nvSpPr>
        <p:spPr>
          <a:xfrm>
            <a:off x="2705280" y="4646558"/>
            <a:ext cx="8505900" cy="18276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다중 매트릭스 알고리즘 기반으로 고위험군 조류 선정</a:t>
            </a:r>
            <a:endParaRPr sz="14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96" name="Google Shape;296;g279af5dae56_0_212"/>
          <p:cNvGraphicFramePr/>
          <p:nvPr/>
        </p:nvGraphicFramePr>
        <p:xfrm>
          <a:off x="2705280" y="236019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{7B776523-F98E-4AEF-9723-2D9EAAC62676}</a:tableStyleId>
              </a:tblPr>
              <a:tblGrid>
                <a:gridCol w="851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0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>
                          <a:solidFill>
                            <a:srgbClr val="333333"/>
                          </a:solidFill>
                        </a:rPr>
                        <a:t>제주공항 논문 기반으로 영종도 주변에서 발견된 조류 중 고 위험군 조류 선정</a:t>
                      </a:r>
                      <a:endParaRPr b="1">
                        <a:solidFill>
                          <a:srgbClr val="333333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914400" lvl="1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33333"/>
                        </a:buClr>
                        <a:buSzPts val="1400"/>
                        <a:buFont typeface="Noto Sans Symbols"/>
                        <a:buChar char="✔"/>
                      </a:pPr>
                      <a:r>
                        <a:rPr lang="ko-KR">
                          <a:solidFill>
                            <a:srgbClr val="333333"/>
                          </a:solidFill>
                        </a:rPr>
                        <a:t>X : 영종도에 서식하는 조류 분포 현황(출현 종, 개체 수), 조류 몸무게, 비행 고도</a:t>
                      </a:r>
                      <a:endParaRPr>
                        <a:solidFill>
                          <a:srgbClr val="333333"/>
                        </a:solidFill>
                      </a:endParaRPr>
                    </a:p>
                    <a:p>
                      <a:pPr marL="914400" lvl="1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33333"/>
                        </a:buClr>
                        <a:buSzPts val="1400"/>
                        <a:buFont typeface="Noto Sans Symbols"/>
                        <a:buChar char="✔"/>
                      </a:pPr>
                      <a:r>
                        <a:rPr lang="ko-KR">
                          <a:solidFill>
                            <a:srgbClr val="333333"/>
                          </a:solidFill>
                        </a:rPr>
                        <a:t>Y : 고위험군 조류 선정</a:t>
                      </a:r>
                      <a:endParaRPr>
                        <a:solidFill>
                          <a:srgbClr val="333333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25797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5797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5797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5797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97" name="Google Shape;297;g279af5dae56_0_212"/>
          <p:cNvSpPr txBox="1"/>
          <p:nvPr/>
        </p:nvSpPr>
        <p:spPr>
          <a:xfrm>
            <a:off x="2711650" y="1468250"/>
            <a:ext cx="8505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AutoNum type="arabicPeriod"/>
            </a:pPr>
            <a:r>
              <a:rPr lang="ko-KR">
                <a:solidFill>
                  <a:srgbClr val="333333"/>
                </a:solidFill>
              </a:rPr>
              <a:t>제주국제공항의 조류 위험성평가 모델 및 활용사례</a:t>
            </a:r>
            <a:endParaRPr>
              <a:solidFill>
                <a:srgbClr val="33333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AutoNum type="arabicPeriod"/>
            </a:pPr>
            <a:r>
              <a:rPr lang="ko-KR">
                <a:solidFill>
                  <a:srgbClr val="333333"/>
                </a:solidFill>
              </a:rPr>
              <a:t>영종도 주변 조류 생태 현황(</a:t>
            </a:r>
            <a:r>
              <a:rPr lang="ko-KR" u="sng">
                <a:solidFill>
                  <a:schemeClr val="hlink"/>
                </a:solidFill>
                <a:hlinkClick r:id="rId4"/>
              </a:rPr>
              <a:t>철새지리정보</a:t>
            </a:r>
            <a:r>
              <a:rPr lang="ko-KR">
                <a:solidFill>
                  <a:srgbClr val="333333"/>
                </a:solidFill>
              </a:rPr>
              <a:t>)</a:t>
            </a:r>
            <a:endParaRPr>
              <a:solidFill>
                <a:srgbClr val="33333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AutoNum type="arabicPeriod"/>
            </a:pPr>
            <a:r>
              <a:rPr lang="ko-KR">
                <a:solidFill>
                  <a:srgbClr val="333333"/>
                </a:solidFill>
              </a:rPr>
              <a:t>한반도 조류 도감</a:t>
            </a:r>
            <a:endParaRPr>
              <a:solidFill>
                <a:srgbClr val="333333"/>
              </a:solidFill>
            </a:endParaRPr>
          </a:p>
        </p:txBody>
      </p:sp>
      <p:sp>
        <p:nvSpPr>
          <p:cNvPr id="298" name="Google Shape;298;g279af5dae56_0_212"/>
          <p:cNvSpPr/>
          <p:nvPr/>
        </p:nvSpPr>
        <p:spPr>
          <a:xfrm>
            <a:off x="685800" y="1468244"/>
            <a:ext cx="1886100" cy="739200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확보</a:t>
            </a:r>
            <a:endParaRPr sz="1400" b="1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사이트(방법)</a:t>
            </a:r>
            <a:endParaRPr sz="14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18"/>
          <p:cNvSpPr/>
          <p:nvPr/>
        </p:nvSpPr>
        <p:spPr>
          <a:xfrm>
            <a:off x="1578196" y="2461534"/>
            <a:ext cx="120173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ko-KR" sz="2000" b="0" i="0" u="none" strike="noStrike" cap="none">
                <a:solidFill>
                  <a:srgbClr val="02BDB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 2.</a:t>
            </a:r>
            <a:endParaRPr sz="2000" b="0" i="0" u="none" strike="noStrike" cap="none">
              <a:solidFill>
                <a:srgbClr val="02BDB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06" name="Google Shape;306;p18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7" name="Google Shape;307;p18"/>
          <p:cNvSpPr txBox="1"/>
          <p:nvPr/>
        </p:nvSpPr>
        <p:spPr>
          <a:xfrm>
            <a:off x="1918259" y="3150510"/>
            <a:ext cx="8355481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00" tIns="56225" rIns="112500" bIns="562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타당성 검토 산출물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60D10E61631694FA49A0BB132DC1575" ma:contentTypeVersion="8" ma:contentTypeDescription="새 문서를 만듭니다." ma:contentTypeScope="" ma:versionID="5c7c98d4a232f5b711be154ace2efd30">
  <xsd:schema xmlns:xsd="http://www.w3.org/2001/XMLSchema" xmlns:xs="http://www.w3.org/2001/XMLSchema" xmlns:p="http://schemas.microsoft.com/office/2006/metadata/properties" xmlns:ns2="3219059b-d47c-4b84-98dc-3ac922215d24" targetNamespace="http://schemas.microsoft.com/office/2006/metadata/properties" ma:root="true" ma:fieldsID="903c7137f964b47bec3f84e5622c0ce5" ns2:_="">
    <xsd:import namespace="3219059b-d47c-4b84-98dc-3ac922215d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19059b-d47c-4b84-98dc-3ac922215d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96C5483-5F96-4AEE-93D1-03A333085F3C}"/>
</file>

<file path=customXml/itemProps2.xml><?xml version="1.0" encoding="utf-8"?>
<ds:datastoreItem xmlns:ds="http://schemas.openxmlformats.org/officeDocument/2006/customXml" ds:itemID="{FF358479-2D3A-4665-8472-01AD5817BF38}"/>
</file>

<file path=customXml/itemProps3.xml><?xml version="1.0" encoding="utf-8"?>
<ds:datastoreItem xmlns:ds="http://schemas.openxmlformats.org/officeDocument/2006/customXml" ds:itemID="{E5A0AD89-D40C-4A8A-9139-C10A2EEA951D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3954</Words>
  <Application>Microsoft Office PowerPoint</Application>
  <PresentationFormat>와이드스크린</PresentationFormat>
  <Paragraphs>708</Paragraphs>
  <Slides>34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34</vt:i4>
      </vt:variant>
    </vt:vector>
  </HeadingPairs>
  <TitlesOfParts>
    <vt:vector size="41" baseType="lpstr">
      <vt:lpstr>Arial</vt:lpstr>
      <vt:lpstr>맑은 고딕</vt:lpstr>
      <vt:lpstr>Nanum Gothic</vt:lpstr>
      <vt:lpstr>Noto Sans Symbols</vt:lpstr>
      <vt:lpstr>맑은 고딕</vt:lpstr>
      <vt:lpstr>Office 테마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최혜민(육성기획팀)</dc:creator>
  <cp:lastModifiedBy>User</cp:lastModifiedBy>
  <cp:revision>2</cp:revision>
  <dcterms:created xsi:type="dcterms:W3CDTF">2022-11-28T04:55:46Z</dcterms:created>
  <dcterms:modified xsi:type="dcterms:W3CDTF">2024-07-26T01:04:58Z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0x010100260D10E61631694FA49A0BB132DC1575</vt:lpwstr>
  </property>
</Properties>
</file>